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6"/>
  </p:sldMasterIdLst>
  <p:notesMasterIdLst>
    <p:notesMasterId r:id="rId24"/>
  </p:notesMasterIdLst>
  <p:sldIdLst>
    <p:sldId id="309" r:id="rId7"/>
    <p:sldId id="306" r:id="rId8"/>
    <p:sldId id="310" r:id="rId9"/>
    <p:sldId id="298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257" r:id="rId21"/>
    <p:sldId id="321" r:id="rId22"/>
    <p:sldId id="30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E34"/>
    <a:srgbClr val="425968"/>
    <a:srgbClr val="00BBE3"/>
    <a:srgbClr val="304047"/>
    <a:srgbClr val="445070"/>
    <a:srgbClr val="000000"/>
    <a:srgbClr val="0069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2" autoAdjust="0"/>
    <p:restoredTop sz="80898"/>
  </p:normalViewPr>
  <p:slideViewPr>
    <p:cSldViewPr>
      <p:cViewPr varScale="1">
        <p:scale>
          <a:sx n="60" d="100"/>
          <a:sy n="60" d="100"/>
        </p:scale>
        <p:origin x="123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4B830-D7CF-415F-B522-D76A1E1E6148}" type="doc">
      <dgm:prSet loTypeId="urn:microsoft.com/office/officeart/2005/8/layout/cycle8" loCatId="cycle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MY"/>
        </a:p>
      </dgm:t>
    </dgm:pt>
    <dgm:pt modelId="{9165DCCB-970F-4432-8C79-153C849AAE1C}">
      <dgm:prSet phldrT="[Text]" custT="1"/>
      <dgm:spPr>
        <a:xfrm>
          <a:off x="2435016" y="431658"/>
          <a:ext cx="3816765" cy="381676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nl-NL" sz="1600" b="1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/>
              <a:ea typeface="+mn-ea"/>
              <a:cs typeface="+mn-cs"/>
            </a:rPr>
            <a:t>Apply effective controls</a:t>
          </a:r>
          <a:endParaRPr lang="en-MY" sz="1600" b="1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effectLst/>
            <a:latin typeface="Arial"/>
            <a:ea typeface="+mn-ea"/>
            <a:cs typeface="+mn-cs"/>
          </a:endParaRPr>
        </a:p>
      </dgm:t>
    </dgm:pt>
    <dgm:pt modelId="{670081E7-2537-47C3-81A4-70C4C360F568}" type="parTrans" cxnId="{2F11EA41-35CA-4F02-9C52-097AA5E891D2}">
      <dgm:prSet/>
      <dgm:spPr/>
      <dgm:t>
        <a:bodyPr/>
        <a:lstStyle/>
        <a:p>
          <a:endParaRPr lang="en-MY" sz="1800" b="1">
            <a:solidFill>
              <a:schemeClr val="tx1"/>
            </a:solidFill>
            <a:effectLst/>
          </a:endParaRPr>
        </a:p>
      </dgm:t>
    </dgm:pt>
    <dgm:pt modelId="{9757FA0D-F1DE-4253-922A-8F203DD95500}" type="sibTrans" cxnId="{2F11EA41-35CA-4F02-9C52-097AA5E891D2}">
      <dgm:prSet/>
      <dgm:spPr/>
      <dgm:t>
        <a:bodyPr/>
        <a:lstStyle/>
        <a:p>
          <a:endParaRPr lang="en-MY" sz="1800" b="1">
            <a:solidFill>
              <a:schemeClr val="tx1"/>
            </a:solidFill>
            <a:effectLst/>
          </a:endParaRPr>
        </a:p>
      </dgm:t>
    </dgm:pt>
    <dgm:pt modelId="{8FC0E5FA-4975-408E-A134-1543F97961A7}">
      <dgm:prSet phldrT="[Text]" custT="1"/>
      <dgm:spPr>
        <a:xfrm>
          <a:off x="2356409" y="295344"/>
          <a:ext cx="3816765" cy="381676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0" indent="0">
            <a:tabLst/>
          </a:pPr>
          <a:r>
            <a:rPr lang="nl-NL" sz="1600" b="1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/>
              <a:ea typeface="+mn-ea"/>
              <a:cs typeface="+mn-cs"/>
            </a:rPr>
            <a:t>Take responsibility</a:t>
          </a:r>
        </a:p>
      </dgm:t>
    </dgm:pt>
    <dgm:pt modelId="{F54E5220-AB5A-4335-80C5-32308B86D344}" type="parTrans" cxnId="{BA8C8692-CA18-49E5-B702-2B6471A36FB8}">
      <dgm:prSet/>
      <dgm:spPr/>
      <dgm:t>
        <a:bodyPr/>
        <a:lstStyle/>
        <a:p>
          <a:endParaRPr lang="en-MY" sz="1800" b="1">
            <a:solidFill>
              <a:schemeClr val="tx1"/>
            </a:solidFill>
            <a:effectLst/>
          </a:endParaRPr>
        </a:p>
      </dgm:t>
    </dgm:pt>
    <dgm:pt modelId="{B9190A78-AE55-49B5-A72F-315D719CCC31}" type="sibTrans" cxnId="{BA8C8692-CA18-49E5-B702-2B6471A36FB8}">
      <dgm:prSet/>
      <dgm:spPr/>
      <dgm:t>
        <a:bodyPr/>
        <a:lstStyle/>
        <a:p>
          <a:endParaRPr lang="en-MY" sz="1800" b="1">
            <a:solidFill>
              <a:schemeClr val="tx1"/>
            </a:solidFill>
            <a:effectLst/>
          </a:endParaRPr>
        </a:p>
      </dgm:t>
    </dgm:pt>
    <dgm:pt modelId="{F85E053E-549C-4E69-BA0E-2CF5BB63E867}">
      <dgm:prSet phldrT="[Text]" custT="1"/>
      <dgm:spPr>
        <a:xfrm>
          <a:off x="2513623" y="295344"/>
          <a:ext cx="3816765" cy="381676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nl-NL" sz="1600" b="1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/>
              <a:ea typeface="+mn-ea"/>
              <a:cs typeface="+mn-cs"/>
            </a:rPr>
            <a:t>Know the risks</a:t>
          </a:r>
          <a:endParaRPr lang="en-MY" sz="1600" b="1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effectLst/>
            <a:latin typeface="Arial"/>
            <a:ea typeface="+mn-ea"/>
            <a:cs typeface="+mn-cs"/>
          </a:endParaRPr>
        </a:p>
      </dgm:t>
    </dgm:pt>
    <dgm:pt modelId="{4DF95386-80B0-45B8-8E52-54DFD8F61C21}" type="sibTrans" cxnId="{B1D86B11-6D0C-4B73-B9AC-E795B11BA0D4}">
      <dgm:prSet/>
      <dgm:spPr/>
      <dgm:t>
        <a:bodyPr/>
        <a:lstStyle/>
        <a:p>
          <a:endParaRPr lang="en-MY" sz="1800" b="1">
            <a:solidFill>
              <a:schemeClr val="tx1"/>
            </a:solidFill>
            <a:effectLst/>
          </a:endParaRPr>
        </a:p>
      </dgm:t>
    </dgm:pt>
    <dgm:pt modelId="{4CBE8F84-B6F2-4E7A-9892-5D62120E5DF8}" type="parTrans" cxnId="{B1D86B11-6D0C-4B73-B9AC-E795B11BA0D4}">
      <dgm:prSet/>
      <dgm:spPr/>
      <dgm:t>
        <a:bodyPr/>
        <a:lstStyle/>
        <a:p>
          <a:endParaRPr lang="en-MY" sz="1800" b="1">
            <a:solidFill>
              <a:schemeClr val="tx1"/>
            </a:solidFill>
            <a:effectLst/>
          </a:endParaRPr>
        </a:p>
      </dgm:t>
    </dgm:pt>
    <dgm:pt modelId="{8FE42854-DD64-41FF-B4A5-07B842791FB9}" type="pres">
      <dgm:prSet presAssocID="{A944B830-D7CF-415F-B522-D76A1E1E614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B2FFA674-9D67-47C2-A97C-57AF7D9646F9}" type="pres">
      <dgm:prSet presAssocID="{A944B830-D7CF-415F-B522-D76A1E1E6148}" presName="wedge1" presStyleLbl="node1" presStyleIdx="0" presStyleCnt="3"/>
      <dgm:spPr>
        <a:prstGeom prst="pie">
          <a:avLst>
            <a:gd name="adj1" fmla="val 16200000"/>
            <a:gd name="adj2" fmla="val 1800000"/>
          </a:avLst>
        </a:prstGeom>
      </dgm:spPr>
      <dgm:t>
        <a:bodyPr/>
        <a:lstStyle/>
        <a:p>
          <a:endParaRPr lang="en-MY"/>
        </a:p>
      </dgm:t>
    </dgm:pt>
    <dgm:pt modelId="{CC291AEB-4DB9-4570-A6AC-0EFAB998C8C0}" type="pres">
      <dgm:prSet presAssocID="{A944B830-D7CF-415F-B522-D76A1E1E6148}" presName="dummy1a" presStyleCnt="0"/>
      <dgm:spPr/>
      <dgm:t>
        <a:bodyPr/>
        <a:lstStyle/>
        <a:p>
          <a:endParaRPr lang="en-GB"/>
        </a:p>
      </dgm:t>
    </dgm:pt>
    <dgm:pt modelId="{D3D5F349-6313-49A4-8906-EB02077EC483}" type="pres">
      <dgm:prSet presAssocID="{A944B830-D7CF-415F-B522-D76A1E1E6148}" presName="dummy1b" presStyleCnt="0"/>
      <dgm:spPr/>
      <dgm:t>
        <a:bodyPr/>
        <a:lstStyle/>
        <a:p>
          <a:endParaRPr lang="en-GB"/>
        </a:p>
      </dgm:t>
    </dgm:pt>
    <dgm:pt modelId="{61A6F964-91AB-4A9D-9971-4B28ECA31332}" type="pres">
      <dgm:prSet presAssocID="{A944B830-D7CF-415F-B522-D76A1E1E614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398AA6F-AFD9-42D0-9A00-CCCF5E9876D3}" type="pres">
      <dgm:prSet presAssocID="{A944B830-D7CF-415F-B522-D76A1E1E6148}" presName="wedge2" presStyleLbl="node1" presStyleIdx="1" presStyleCnt="3"/>
      <dgm:spPr>
        <a:prstGeom prst="pie">
          <a:avLst>
            <a:gd name="adj1" fmla="val 1800000"/>
            <a:gd name="adj2" fmla="val 9000000"/>
          </a:avLst>
        </a:prstGeom>
      </dgm:spPr>
      <dgm:t>
        <a:bodyPr/>
        <a:lstStyle/>
        <a:p>
          <a:endParaRPr lang="en-MY"/>
        </a:p>
      </dgm:t>
    </dgm:pt>
    <dgm:pt modelId="{F07EDE08-38B6-4360-BEA8-1720D3BE4016}" type="pres">
      <dgm:prSet presAssocID="{A944B830-D7CF-415F-B522-D76A1E1E6148}" presName="dummy2a" presStyleCnt="0"/>
      <dgm:spPr/>
      <dgm:t>
        <a:bodyPr/>
        <a:lstStyle/>
        <a:p>
          <a:endParaRPr lang="en-GB"/>
        </a:p>
      </dgm:t>
    </dgm:pt>
    <dgm:pt modelId="{6FAF2C75-526D-497A-82A8-63FAD418D407}" type="pres">
      <dgm:prSet presAssocID="{A944B830-D7CF-415F-B522-D76A1E1E6148}" presName="dummy2b" presStyleCnt="0"/>
      <dgm:spPr/>
      <dgm:t>
        <a:bodyPr/>
        <a:lstStyle/>
        <a:p>
          <a:endParaRPr lang="en-GB"/>
        </a:p>
      </dgm:t>
    </dgm:pt>
    <dgm:pt modelId="{CAA19F41-4267-4BCC-8754-2D1497462FC3}" type="pres">
      <dgm:prSet presAssocID="{A944B830-D7CF-415F-B522-D76A1E1E614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C715771-B1FA-418D-80DB-4A2B1BEF8BF3}" type="pres">
      <dgm:prSet presAssocID="{A944B830-D7CF-415F-B522-D76A1E1E6148}" presName="wedge3" presStyleLbl="node1" presStyleIdx="2" presStyleCnt="3"/>
      <dgm:spPr>
        <a:prstGeom prst="pie">
          <a:avLst>
            <a:gd name="adj1" fmla="val 9000000"/>
            <a:gd name="adj2" fmla="val 16200000"/>
          </a:avLst>
        </a:prstGeom>
      </dgm:spPr>
      <dgm:t>
        <a:bodyPr/>
        <a:lstStyle/>
        <a:p>
          <a:endParaRPr lang="en-MY"/>
        </a:p>
      </dgm:t>
    </dgm:pt>
    <dgm:pt modelId="{14E36FA4-D293-49BC-9439-337551B0D838}" type="pres">
      <dgm:prSet presAssocID="{A944B830-D7CF-415F-B522-D76A1E1E6148}" presName="dummy3a" presStyleCnt="0"/>
      <dgm:spPr/>
      <dgm:t>
        <a:bodyPr/>
        <a:lstStyle/>
        <a:p>
          <a:endParaRPr lang="en-GB"/>
        </a:p>
      </dgm:t>
    </dgm:pt>
    <dgm:pt modelId="{DF8658B6-69BD-493D-BD9C-E5F4C868D51A}" type="pres">
      <dgm:prSet presAssocID="{A944B830-D7CF-415F-B522-D76A1E1E6148}" presName="dummy3b" presStyleCnt="0"/>
      <dgm:spPr/>
      <dgm:t>
        <a:bodyPr/>
        <a:lstStyle/>
        <a:p>
          <a:endParaRPr lang="en-GB"/>
        </a:p>
      </dgm:t>
    </dgm:pt>
    <dgm:pt modelId="{5204760B-4966-4817-9385-5CCFEA25C82F}" type="pres">
      <dgm:prSet presAssocID="{A944B830-D7CF-415F-B522-D76A1E1E614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632B41A-F3B5-4995-89F7-7910FF4343DE}" type="pres">
      <dgm:prSet presAssocID="{4DF95386-80B0-45B8-8E52-54DFD8F61C21}" presName="arrowWedge1" presStyleLbl="fgSibTrans2D1" presStyleIdx="0" presStyleCnt="3"/>
      <dgm:spPr>
        <a:xfrm>
          <a:off x="2277662" y="59068"/>
          <a:ext cx="4289317" cy="428931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rgbClr val="D42E1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42E1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42E1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GB"/>
        </a:p>
      </dgm:t>
    </dgm:pt>
    <dgm:pt modelId="{8094CECE-611E-4621-AC9F-5F2BAEACED6B}" type="pres">
      <dgm:prSet presAssocID="{9757FA0D-F1DE-4253-922A-8F203DD95500}" presName="arrowWedge2" presStyleLbl="fgSibTrans2D1" presStyleIdx="1" presStyleCnt="3"/>
      <dgm:spPr>
        <a:xfrm>
          <a:off x="2198740" y="195140"/>
          <a:ext cx="4289317" cy="428931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rgbClr val="D42E1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42E1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42E1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GB"/>
        </a:p>
      </dgm:t>
    </dgm:pt>
    <dgm:pt modelId="{4EFBC625-5261-4B9A-B5EC-535E898D1792}" type="pres">
      <dgm:prSet presAssocID="{B9190A78-AE55-49B5-A72F-315D719CCC31}" presName="arrowWedge3" presStyleLbl="fgSibTrans2D1" presStyleIdx="2" presStyleCnt="3"/>
      <dgm:spPr>
        <a:xfrm>
          <a:off x="2119818" y="59068"/>
          <a:ext cx="4289317" cy="428931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rgbClr val="D42E1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42E1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42E1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GB"/>
        </a:p>
      </dgm:t>
    </dgm:pt>
  </dgm:ptLst>
  <dgm:cxnLst>
    <dgm:cxn modelId="{13A7CCEE-17A7-4144-95D5-5EF0E5D91802}" type="presOf" srcId="{F85E053E-549C-4E69-BA0E-2CF5BB63E867}" destId="{61A6F964-91AB-4A9D-9971-4B28ECA31332}" srcOrd="1" destOrd="0" presId="urn:microsoft.com/office/officeart/2005/8/layout/cycle8"/>
    <dgm:cxn modelId="{39F9AD24-0331-4B37-BEBB-72A736DE770C}" type="presOf" srcId="{9165DCCB-970F-4432-8C79-153C849AAE1C}" destId="{CAA19F41-4267-4BCC-8754-2D1497462FC3}" srcOrd="1" destOrd="0" presId="urn:microsoft.com/office/officeart/2005/8/layout/cycle8"/>
    <dgm:cxn modelId="{26675780-2BB4-4827-89CA-8924F3EC34B6}" type="presOf" srcId="{8FC0E5FA-4975-408E-A134-1543F97961A7}" destId="{BC715771-B1FA-418D-80DB-4A2B1BEF8BF3}" srcOrd="0" destOrd="0" presId="urn:microsoft.com/office/officeart/2005/8/layout/cycle8"/>
    <dgm:cxn modelId="{2F11EA41-35CA-4F02-9C52-097AA5E891D2}" srcId="{A944B830-D7CF-415F-B522-D76A1E1E6148}" destId="{9165DCCB-970F-4432-8C79-153C849AAE1C}" srcOrd="1" destOrd="0" parTransId="{670081E7-2537-47C3-81A4-70C4C360F568}" sibTransId="{9757FA0D-F1DE-4253-922A-8F203DD95500}"/>
    <dgm:cxn modelId="{0A4E8FA2-6E85-4225-B4D7-D084EC3BD644}" type="presOf" srcId="{A944B830-D7CF-415F-B522-D76A1E1E6148}" destId="{8FE42854-DD64-41FF-B4A5-07B842791FB9}" srcOrd="0" destOrd="0" presId="urn:microsoft.com/office/officeart/2005/8/layout/cycle8"/>
    <dgm:cxn modelId="{B1D86B11-6D0C-4B73-B9AC-E795B11BA0D4}" srcId="{A944B830-D7CF-415F-B522-D76A1E1E6148}" destId="{F85E053E-549C-4E69-BA0E-2CF5BB63E867}" srcOrd="0" destOrd="0" parTransId="{4CBE8F84-B6F2-4E7A-9892-5D62120E5DF8}" sibTransId="{4DF95386-80B0-45B8-8E52-54DFD8F61C21}"/>
    <dgm:cxn modelId="{BA8C8692-CA18-49E5-B702-2B6471A36FB8}" srcId="{A944B830-D7CF-415F-B522-D76A1E1E6148}" destId="{8FC0E5FA-4975-408E-A134-1543F97961A7}" srcOrd="2" destOrd="0" parTransId="{F54E5220-AB5A-4335-80C5-32308B86D344}" sibTransId="{B9190A78-AE55-49B5-A72F-315D719CCC31}"/>
    <dgm:cxn modelId="{1F1846C1-659E-408E-A357-31742121D504}" type="presOf" srcId="{F85E053E-549C-4E69-BA0E-2CF5BB63E867}" destId="{B2FFA674-9D67-47C2-A97C-57AF7D9646F9}" srcOrd="0" destOrd="0" presId="urn:microsoft.com/office/officeart/2005/8/layout/cycle8"/>
    <dgm:cxn modelId="{D5404D2D-96E0-46D3-A4F7-1D83D27C054A}" type="presOf" srcId="{9165DCCB-970F-4432-8C79-153C849AAE1C}" destId="{A398AA6F-AFD9-42D0-9A00-CCCF5E9876D3}" srcOrd="0" destOrd="0" presId="urn:microsoft.com/office/officeart/2005/8/layout/cycle8"/>
    <dgm:cxn modelId="{F62EA17A-ED9F-451B-9FC4-BDF50CAB0521}" type="presOf" srcId="{8FC0E5FA-4975-408E-A134-1543F97961A7}" destId="{5204760B-4966-4817-9385-5CCFEA25C82F}" srcOrd="1" destOrd="0" presId="urn:microsoft.com/office/officeart/2005/8/layout/cycle8"/>
    <dgm:cxn modelId="{C620E0B0-9B7E-426D-B9B7-0D177A765AEC}" type="presParOf" srcId="{8FE42854-DD64-41FF-B4A5-07B842791FB9}" destId="{B2FFA674-9D67-47C2-A97C-57AF7D9646F9}" srcOrd="0" destOrd="0" presId="urn:microsoft.com/office/officeart/2005/8/layout/cycle8"/>
    <dgm:cxn modelId="{1A55EBEF-0476-416B-A963-0DACB15BD605}" type="presParOf" srcId="{8FE42854-DD64-41FF-B4A5-07B842791FB9}" destId="{CC291AEB-4DB9-4570-A6AC-0EFAB998C8C0}" srcOrd="1" destOrd="0" presId="urn:microsoft.com/office/officeart/2005/8/layout/cycle8"/>
    <dgm:cxn modelId="{5F3B764A-0898-40C8-AD3F-7F3C0240E332}" type="presParOf" srcId="{8FE42854-DD64-41FF-B4A5-07B842791FB9}" destId="{D3D5F349-6313-49A4-8906-EB02077EC483}" srcOrd="2" destOrd="0" presId="urn:microsoft.com/office/officeart/2005/8/layout/cycle8"/>
    <dgm:cxn modelId="{583AE8D2-5122-4360-8176-E55F3F3E8590}" type="presParOf" srcId="{8FE42854-DD64-41FF-B4A5-07B842791FB9}" destId="{61A6F964-91AB-4A9D-9971-4B28ECA31332}" srcOrd="3" destOrd="0" presId="urn:microsoft.com/office/officeart/2005/8/layout/cycle8"/>
    <dgm:cxn modelId="{C8544AD3-EF9F-4F2D-B0D0-902B011FB18B}" type="presParOf" srcId="{8FE42854-DD64-41FF-B4A5-07B842791FB9}" destId="{A398AA6F-AFD9-42D0-9A00-CCCF5E9876D3}" srcOrd="4" destOrd="0" presId="urn:microsoft.com/office/officeart/2005/8/layout/cycle8"/>
    <dgm:cxn modelId="{3BF0BFA5-13DB-4C55-8825-F43CAE88B9AA}" type="presParOf" srcId="{8FE42854-DD64-41FF-B4A5-07B842791FB9}" destId="{F07EDE08-38B6-4360-BEA8-1720D3BE4016}" srcOrd="5" destOrd="0" presId="urn:microsoft.com/office/officeart/2005/8/layout/cycle8"/>
    <dgm:cxn modelId="{74C39D50-CFCB-4436-AA49-C4475E2011DE}" type="presParOf" srcId="{8FE42854-DD64-41FF-B4A5-07B842791FB9}" destId="{6FAF2C75-526D-497A-82A8-63FAD418D407}" srcOrd="6" destOrd="0" presId="urn:microsoft.com/office/officeart/2005/8/layout/cycle8"/>
    <dgm:cxn modelId="{7A2A388C-129D-48B2-8B59-93706B2A22E7}" type="presParOf" srcId="{8FE42854-DD64-41FF-B4A5-07B842791FB9}" destId="{CAA19F41-4267-4BCC-8754-2D1497462FC3}" srcOrd="7" destOrd="0" presId="urn:microsoft.com/office/officeart/2005/8/layout/cycle8"/>
    <dgm:cxn modelId="{2049500E-E02A-4538-B18A-F849DBB43694}" type="presParOf" srcId="{8FE42854-DD64-41FF-B4A5-07B842791FB9}" destId="{BC715771-B1FA-418D-80DB-4A2B1BEF8BF3}" srcOrd="8" destOrd="0" presId="urn:microsoft.com/office/officeart/2005/8/layout/cycle8"/>
    <dgm:cxn modelId="{4167397B-D985-4CB0-8748-1A508FF55FA7}" type="presParOf" srcId="{8FE42854-DD64-41FF-B4A5-07B842791FB9}" destId="{14E36FA4-D293-49BC-9439-337551B0D838}" srcOrd="9" destOrd="0" presId="urn:microsoft.com/office/officeart/2005/8/layout/cycle8"/>
    <dgm:cxn modelId="{92D19ECE-FF47-4F72-BAC4-8421F48FC66B}" type="presParOf" srcId="{8FE42854-DD64-41FF-B4A5-07B842791FB9}" destId="{DF8658B6-69BD-493D-BD9C-E5F4C868D51A}" srcOrd="10" destOrd="0" presId="urn:microsoft.com/office/officeart/2005/8/layout/cycle8"/>
    <dgm:cxn modelId="{CAA87918-680E-41E3-929E-9412457F3841}" type="presParOf" srcId="{8FE42854-DD64-41FF-B4A5-07B842791FB9}" destId="{5204760B-4966-4817-9385-5CCFEA25C82F}" srcOrd="11" destOrd="0" presId="urn:microsoft.com/office/officeart/2005/8/layout/cycle8"/>
    <dgm:cxn modelId="{D60157EF-EAEC-473E-9C72-94D3DE3BDAA4}" type="presParOf" srcId="{8FE42854-DD64-41FF-B4A5-07B842791FB9}" destId="{D632B41A-F3B5-4995-89F7-7910FF4343DE}" srcOrd="12" destOrd="0" presId="urn:microsoft.com/office/officeart/2005/8/layout/cycle8"/>
    <dgm:cxn modelId="{98481991-9CEB-4C29-ACC2-2C33ABA910EB}" type="presParOf" srcId="{8FE42854-DD64-41FF-B4A5-07B842791FB9}" destId="{8094CECE-611E-4621-AC9F-5F2BAEACED6B}" srcOrd="13" destOrd="0" presId="urn:microsoft.com/office/officeart/2005/8/layout/cycle8"/>
    <dgm:cxn modelId="{A6B2EE9F-A97D-4C11-9B51-A4075808FD9C}" type="presParOf" srcId="{8FE42854-DD64-41FF-B4A5-07B842791FB9}" destId="{4EFBC625-5261-4B9A-B5EC-535E898D179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5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5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5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52" charset="-128"/>
                <a:cs typeface="+mn-cs"/>
              </a:defRPr>
            </a:lvl1pPr>
          </a:lstStyle>
          <a:p>
            <a:pPr>
              <a:defRPr/>
            </a:pPr>
            <a:fld id="{24B3E2AB-7FA5-47AA-B109-5EFE6D7D5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05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algn="r"/>
            <a:fld id="{A813048A-D3C4-4F13-91FE-B65CBF930FC2}" type="slidenum">
              <a:rPr lang="en-US" altLang="en-US" sz="1200"/>
              <a:pPr algn="r"/>
              <a:t>0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59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58045-0496-4EA7-830C-0A0DAE1C9C88}" type="slidenum">
              <a:rPr lang="en-US" smtClean="0">
                <a:ea typeface="ＭＳ Ｐゴシック" pitchFamily="28" charset="-128"/>
              </a:rPr>
              <a:pPr>
                <a:defRPr/>
              </a:pPr>
              <a:t>9</a:t>
            </a:fld>
            <a:endParaRPr lang="en-US" smtClean="0">
              <a:ea typeface="ＭＳ Ｐゴシック" pitchFamily="28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223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58045-0496-4EA7-830C-0A0DAE1C9C88}" type="slidenum">
              <a:rPr lang="en-US" smtClean="0">
                <a:ea typeface="ＭＳ Ｐゴシック" pitchFamily="28" charset="-128"/>
              </a:rPr>
              <a:pPr>
                <a:defRPr/>
              </a:pPr>
              <a:t>10</a:t>
            </a:fld>
            <a:endParaRPr lang="en-US" smtClean="0">
              <a:ea typeface="ＭＳ Ｐゴシック" pitchFamily="28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686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58045-0496-4EA7-830C-0A0DAE1C9C88}" type="slidenum">
              <a:rPr lang="en-US" smtClean="0">
                <a:ea typeface="ＭＳ Ｐゴシック" pitchFamily="28" charset="-128"/>
              </a:rPr>
              <a:pPr>
                <a:defRPr/>
              </a:pPr>
              <a:t>11</a:t>
            </a:fld>
            <a:endParaRPr lang="en-US" smtClean="0">
              <a:ea typeface="ＭＳ Ｐゴシック" pitchFamily="28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097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58045-0496-4EA7-830C-0A0DAE1C9C88}" type="slidenum">
              <a:rPr lang="en-US" smtClean="0">
                <a:ea typeface="ＭＳ Ｐゴシック" pitchFamily="28" charset="-128"/>
              </a:rPr>
              <a:pPr>
                <a:defRPr/>
              </a:pPr>
              <a:t>12</a:t>
            </a:fld>
            <a:endParaRPr lang="en-US" smtClean="0">
              <a:ea typeface="ＭＳ Ｐゴシック" pitchFamily="28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88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58045-0496-4EA7-830C-0A0DAE1C9C88}" type="slidenum">
              <a:rPr lang="en-US" smtClean="0">
                <a:ea typeface="ＭＳ Ｐゴシック" pitchFamily="28" charset="-128"/>
              </a:rPr>
              <a:pPr>
                <a:defRPr/>
              </a:pPr>
              <a:t>13</a:t>
            </a:fld>
            <a:endParaRPr lang="en-US" smtClean="0">
              <a:ea typeface="ＭＳ Ｐゴシック" pitchFamily="28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688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58045-0496-4EA7-830C-0A0DAE1C9C88}" type="slidenum">
              <a:rPr lang="en-US" smtClean="0">
                <a:ea typeface="ＭＳ Ｐゴシック" pitchFamily="28" charset="-128"/>
              </a:rPr>
              <a:pPr>
                <a:defRPr/>
              </a:pPr>
              <a:t>15</a:t>
            </a:fld>
            <a:endParaRPr lang="en-US" smtClean="0">
              <a:ea typeface="ＭＳ Ｐゴシック" pitchFamily="28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53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66ED76-FD24-4B20-8640-DF09275F1BC4}" type="slidenum">
              <a:rPr lang="en-US" smtClean="0">
                <a:ea typeface="ＭＳ Ｐゴシック" pitchFamily="28" charset="-128"/>
              </a:rPr>
              <a:pPr>
                <a:defRPr/>
              </a:pPr>
              <a:t>1</a:t>
            </a:fld>
            <a:endParaRPr lang="en-US" smtClean="0">
              <a:ea typeface="ＭＳ Ｐゴシック" pitchFamily="28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23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66ED76-FD24-4B20-8640-DF09275F1BC4}" type="slidenum">
              <a:rPr lang="en-US" smtClean="0">
                <a:ea typeface="ＭＳ Ｐゴシック" pitchFamily="28" charset="-128"/>
              </a:rPr>
              <a:pPr>
                <a:defRPr/>
              </a:pPr>
              <a:t>2</a:t>
            </a:fld>
            <a:endParaRPr lang="en-US" smtClean="0">
              <a:ea typeface="ＭＳ Ｐゴシック" pitchFamily="28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6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58045-0496-4EA7-830C-0A0DAE1C9C88}" type="slidenum">
              <a:rPr lang="en-US" smtClean="0">
                <a:ea typeface="ＭＳ Ｐゴシック" pitchFamily="28" charset="-128"/>
              </a:rPr>
              <a:pPr>
                <a:defRPr/>
              </a:pPr>
              <a:t>3</a:t>
            </a:fld>
            <a:endParaRPr lang="en-US" smtClean="0">
              <a:ea typeface="ＭＳ Ｐゴシック" pitchFamily="28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27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58045-0496-4EA7-830C-0A0DAE1C9C88}" type="slidenum">
              <a:rPr lang="en-US" smtClean="0">
                <a:ea typeface="ＭＳ Ｐゴシック" pitchFamily="28" charset="-128"/>
              </a:rPr>
              <a:pPr>
                <a:defRPr/>
              </a:pPr>
              <a:t>4</a:t>
            </a:fld>
            <a:endParaRPr lang="en-US" smtClean="0">
              <a:ea typeface="ＭＳ Ｐゴシック" pitchFamily="28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161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58045-0496-4EA7-830C-0A0DAE1C9C88}" type="slidenum">
              <a:rPr lang="en-US" smtClean="0">
                <a:ea typeface="ＭＳ Ｐゴシック" pitchFamily="28" charset="-128"/>
              </a:rPr>
              <a:pPr>
                <a:defRPr/>
              </a:pPr>
              <a:t>5</a:t>
            </a:fld>
            <a:endParaRPr lang="en-US" smtClean="0">
              <a:ea typeface="ＭＳ Ｐゴシック" pitchFamily="28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416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58045-0496-4EA7-830C-0A0DAE1C9C88}" type="slidenum">
              <a:rPr lang="en-US" smtClean="0">
                <a:ea typeface="ＭＳ Ｐゴシック" pitchFamily="28" charset="-128"/>
              </a:rPr>
              <a:pPr>
                <a:defRPr/>
              </a:pPr>
              <a:t>6</a:t>
            </a:fld>
            <a:endParaRPr lang="en-US" smtClean="0">
              <a:ea typeface="ＭＳ Ｐゴシック" pitchFamily="28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643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58045-0496-4EA7-830C-0A0DAE1C9C88}" type="slidenum">
              <a:rPr lang="en-US" smtClean="0">
                <a:ea typeface="ＭＳ Ｐゴシック" pitchFamily="28" charset="-128"/>
              </a:rPr>
              <a:pPr>
                <a:defRPr/>
              </a:pPr>
              <a:t>7</a:t>
            </a:fld>
            <a:endParaRPr lang="en-US" smtClean="0">
              <a:ea typeface="ＭＳ Ｐゴシック" pitchFamily="28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515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58045-0496-4EA7-830C-0A0DAE1C9C88}" type="slidenum">
              <a:rPr lang="en-US" smtClean="0">
                <a:ea typeface="ＭＳ Ｐゴシック" pitchFamily="28" charset="-128"/>
              </a:rPr>
              <a:pPr>
                <a:defRPr/>
              </a:pPr>
              <a:t>8</a:t>
            </a:fld>
            <a:endParaRPr lang="en-US" smtClean="0">
              <a:ea typeface="ＭＳ Ｐゴシック" pitchFamily="28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49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65AA-A0D6-4034-A65C-5B855F6651EF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5AFB7-3B40-4C21-882B-F9FB070FB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3315-C1F3-4979-B206-6DE0CD4B4B6C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6B7CA-40BE-4F7E-9CC9-56D9D7A5E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3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C74C1-5D68-4AE0-81BA-66B59C751B21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B254-4AD7-41F1-9FFF-6BEB34F4D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1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58EA-E6DF-4D1C-B1D3-30D08F7FE85F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61D4F-B7F2-466C-B2FD-523D46B77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8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7A4A7-EA2B-49D7-B751-DB18104E11D7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48EC-A315-4FBD-81BF-729E52374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90272-3383-4899-85D2-8ED87DB8AADA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ED03-CDCC-4F5D-9352-ED3880ECB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9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AA714-F718-43B9-B246-76834E0524F7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DE0AD-A26F-439F-AAE9-9DC4DED95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3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6ADD-4C03-4CEC-988D-A59E6C37B397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A427C-5CA9-49CD-96FC-7554E8C04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1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279EF-BCF8-43F1-A0EC-01A7754CFFB0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FFFF4-970F-4436-81D2-F16185AF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1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8BF2-DE0C-455C-AE8C-54C1F2498425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360EE-BF51-4184-B696-6F0AA3973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657DA-5CB6-4CFB-BA22-501C382843B5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6659-868C-4F57-B82B-0A1DB68FC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9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2"/>
            <a:ext cx="9310783" cy="707456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ea typeface="ＭＳ Ｐゴシック" pitchFamily="-52" charset="-128"/>
                <a:cs typeface="+mn-cs"/>
              </a:defRPr>
            </a:lvl1pPr>
          </a:lstStyle>
          <a:p>
            <a:pPr>
              <a:defRPr/>
            </a:pPr>
            <a:fld id="{EB1939A2-964A-499B-89E1-152903A048C7}" type="datetime1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ea typeface="ＭＳ Ｐゴシック" pitchFamily="-52" charset="-128"/>
                <a:cs typeface="+mn-cs"/>
              </a:defRPr>
            </a:lvl1pPr>
          </a:lstStyle>
          <a:p>
            <a:pPr>
              <a:defRPr/>
            </a:pPr>
            <a:fld id="{B147BE3C-BFCA-4425-AD9B-1E6C7E5EF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8" y="5715000"/>
            <a:ext cx="987024" cy="990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-5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-5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-5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-5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5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5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5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5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IS Risk Management Framework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US" altLang="en-US" sz="2400" smtClean="0"/>
              <a:t>QCERT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C816AD-1822-4272-996D-6856F5548128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A3FC4-A307-4185-8480-2319933E4B1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10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Benefits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507" y="1651591"/>
            <a:ext cx="520109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75000"/>
              <a:buFont typeface="Arial" panose="020B0604020202020204" pitchFamily="34" charset="0"/>
              <a:buChar char="►"/>
            </a:pPr>
            <a:r>
              <a:rPr lang="en-US" sz="1600" baseline="0" dirty="0" smtClean="0">
                <a:latin typeface="Arial"/>
              </a:rPr>
              <a:t>Qatar National Cyber Security Strategy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75000"/>
              <a:buFont typeface="Arial" panose="020B0604020202020204" pitchFamily="34" charset="0"/>
              <a:buChar char="►"/>
            </a:pPr>
            <a:r>
              <a:rPr lang="en-US" sz="1600" baseline="0" dirty="0" smtClean="0">
                <a:latin typeface="Arial"/>
              </a:rPr>
              <a:t>National Information Assurance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75000"/>
              <a:buFont typeface="Arial" panose="020B0604020202020204" pitchFamily="34" charset="0"/>
              <a:buChar char="►"/>
            </a:pPr>
            <a:r>
              <a:rPr lang="en-US" sz="1600" baseline="0" dirty="0" smtClean="0">
                <a:latin typeface="Arial"/>
              </a:rPr>
              <a:t>Critical Information </a:t>
            </a:r>
            <a:r>
              <a:rPr lang="en-US" sz="1600" baseline="0" dirty="0">
                <a:latin typeface="Arial"/>
              </a:rPr>
              <a:t>Infrastructure</a:t>
            </a:r>
            <a:r>
              <a:rPr lang="en-US" sz="1600" baseline="0" dirty="0" smtClean="0">
                <a:latin typeface="Arial"/>
              </a:rPr>
              <a:t> Protection (CIIP) Law</a:t>
            </a:r>
            <a:endParaRPr lang="en-US" sz="1600" baseline="0" dirty="0"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200" y="1655129"/>
            <a:ext cx="297374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75000"/>
              <a:buFont typeface="Arial" panose="020B0604020202020204" pitchFamily="34" charset="0"/>
              <a:buChar char="►"/>
            </a:pPr>
            <a:r>
              <a:rPr lang="en-US" sz="1600" baseline="0" dirty="0" smtClean="0">
                <a:latin typeface="Arial"/>
              </a:rPr>
              <a:t>Cyber Crime Law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SzPct val="75000"/>
              <a:buFont typeface="Arial" panose="020B0604020202020204" pitchFamily="34" charset="0"/>
              <a:buChar char="►"/>
            </a:pPr>
            <a:r>
              <a:rPr lang="en-US" sz="1600" baseline="0" dirty="0" smtClean="0">
                <a:latin typeface="Arial"/>
              </a:rPr>
              <a:t>ISO </a:t>
            </a:r>
            <a:r>
              <a:rPr lang="en-US" sz="1600" baseline="0" dirty="0">
                <a:latin typeface="Arial"/>
              </a:rPr>
              <a:t>27005:2011 Standard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4794" y="2881405"/>
            <a:ext cx="8352115" cy="2985995"/>
            <a:chOff x="364794" y="2638231"/>
            <a:chExt cx="8352115" cy="3560549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94" y="2638231"/>
              <a:ext cx="3983922" cy="3560549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878" y="2638231"/>
              <a:ext cx="4088030" cy="1994381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879" y="4652733"/>
              <a:ext cx="4088030" cy="1333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6696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C816AD-1822-4272-996D-6856F5548128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A3FC4-A307-4185-8480-2319933E4B1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10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Benefits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3445" y="1508021"/>
            <a:ext cx="8413355" cy="4283179"/>
            <a:chOff x="273445" y="1309570"/>
            <a:chExt cx="8413355" cy="4283179"/>
          </a:xfrm>
        </p:grpSpPr>
        <p:cxnSp>
          <p:nvCxnSpPr>
            <p:cNvPr id="18" name="Straight Connector 17"/>
            <p:cNvCxnSpPr>
              <a:stCxn id="24" idx="0"/>
            </p:cNvCxnSpPr>
            <p:nvPr/>
          </p:nvCxnSpPr>
          <p:spPr>
            <a:xfrm flipV="1">
              <a:off x="1914127" y="1309573"/>
              <a:ext cx="2783682" cy="622565"/>
            </a:xfrm>
            <a:prstGeom prst="line">
              <a:avLst/>
            </a:prstGeom>
            <a:noFill/>
            <a:ln w="9525" cap="flat" cmpd="sng" algn="ctr">
              <a:solidFill>
                <a:srgbClr val="808080">
                  <a:shade val="60000"/>
                  <a:satMod val="110000"/>
                </a:srgbClr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>
              <a:stCxn id="24" idx="2"/>
            </p:cNvCxnSpPr>
            <p:nvPr/>
          </p:nvCxnSpPr>
          <p:spPr>
            <a:xfrm>
              <a:off x="1914127" y="5213500"/>
              <a:ext cx="2783683" cy="379249"/>
            </a:xfrm>
            <a:prstGeom prst="line">
              <a:avLst/>
            </a:prstGeom>
            <a:noFill/>
            <a:ln w="9525" cap="flat" cmpd="sng" algn="ctr">
              <a:solidFill>
                <a:srgbClr val="808080">
                  <a:shade val="60000"/>
                  <a:satMod val="110000"/>
                </a:srgbClr>
              </a:solidFill>
              <a:prstDash val="solid"/>
            </a:ln>
            <a:effectLst/>
          </p:spPr>
        </p:cxnSp>
        <p:sp>
          <p:nvSpPr>
            <p:cNvPr id="20" name="TextBox 42"/>
            <p:cNvSpPr txBox="1">
              <a:spLocks noChangeArrowheads="1"/>
            </p:cNvSpPr>
            <p:nvPr/>
          </p:nvSpPr>
          <p:spPr bwMode="auto">
            <a:xfrm>
              <a:off x="4697810" y="1373253"/>
              <a:ext cx="3988990" cy="415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3838" indent="-223838" eaLnBrk="0" hangingPunct="0">
                <a:defRPr>
                  <a:solidFill>
                    <a:schemeClr val="tx1"/>
                  </a:solidFill>
                  <a:latin typeface="EYInterstate Light" pitchFamily="2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EYInterstate Light" pitchFamily="2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EYInterstate Light" pitchFamily="2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EYInterstate Light" pitchFamily="2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EYInterstate Light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YInterstate Light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YInterstate Light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YInterstate Light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YInterstate Light" pitchFamily="2" charset="0"/>
                  <a:cs typeface="Arial" pitchFamily="34" charset="0"/>
                </a:defRPr>
              </a:lvl9pPr>
            </a:lstStyle>
            <a:p>
              <a:pPr algn="just" eaLnBrk="1" fontAlgn="auto" hangingPunct="1">
                <a:spcBef>
                  <a:spcPts val="300"/>
                </a:spcBef>
                <a:spcAft>
                  <a:spcPts val="300"/>
                </a:spcAft>
                <a:buSzPct val="80000"/>
                <a:buFont typeface="Arial" pitchFamily="34" charset="0"/>
                <a:buChar char="►"/>
                <a:defRPr/>
              </a:pPr>
              <a:r>
                <a:rPr lang="en-US" sz="1600" kern="0" baseline="0" dirty="0" smtClean="0">
                  <a:latin typeface="Arial"/>
                </a:rPr>
                <a:t>Visibility to IS risks </a:t>
              </a:r>
              <a:r>
                <a:rPr lang="en-US" sz="1600" kern="0" baseline="0" dirty="0">
                  <a:latin typeface="Arial"/>
                </a:rPr>
                <a:t>/ </a:t>
              </a:r>
              <a:r>
                <a:rPr lang="en-US" sz="1600" kern="0" baseline="0" dirty="0" smtClean="0">
                  <a:latin typeface="Arial"/>
                </a:rPr>
                <a:t>opportunities;</a:t>
              </a:r>
            </a:p>
            <a:p>
              <a:pPr algn="just" eaLnBrk="1" fontAlgn="auto" hangingPunct="1">
                <a:spcBef>
                  <a:spcPts val="300"/>
                </a:spcBef>
                <a:spcAft>
                  <a:spcPts val="300"/>
                </a:spcAft>
                <a:buSzPct val="80000"/>
                <a:buFont typeface="Arial" pitchFamily="34" charset="0"/>
                <a:buChar char="►"/>
                <a:defRPr/>
              </a:pPr>
              <a:r>
                <a:rPr lang="en-US" sz="1600" kern="0" baseline="0" dirty="0" smtClean="0">
                  <a:latin typeface="Arial"/>
                </a:rPr>
                <a:t>Compliance with regulatory requirements;</a:t>
              </a:r>
              <a:endParaRPr lang="en-US" sz="1600" kern="0" baseline="0" dirty="0">
                <a:latin typeface="Arial"/>
              </a:endParaRPr>
            </a:p>
            <a:p>
              <a:pPr algn="just" eaLnBrk="1" fontAlgn="auto" hangingPunct="1">
                <a:spcBef>
                  <a:spcPts val="300"/>
                </a:spcBef>
                <a:spcAft>
                  <a:spcPts val="300"/>
                </a:spcAft>
                <a:buSzPct val="80000"/>
                <a:buFont typeface="Arial" pitchFamily="34" charset="0"/>
                <a:buChar char="►"/>
                <a:defRPr/>
              </a:pPr>
              <a:r>
                <a:rPr lang="en-US" sz="1600" kern="0" baseline="0" dirty="0" smtClean="0">
                  <a:latin typeface="Arial"/>
                </a:rPr>
                <a:t>Identify critical </a:t>
              </a:r>
              <a:r>
                <a:rPr lang="en-US" sz="1600" kern="0" baseline="0" dirty="0">
                  <a:latin typeface="Arial"/>
                </a:rPr>
                <a:t>information assets;</a:t>
              </a:r>
            </a:p>
            <a:p>
              <a:pPr algn="just" eaLnBrk="1" fontAlgn="auto" hangingPunct="1">
                <a:spcBef>
                  <a:spcPts val="300"/>
                </a:spcBef>
                <a:spcAft>
                  <a:spcPts val="300"/>
                </a:spcAft>
                <a:buSzPct val="80000"/>
                <a:buFont typeface="Arial" pitchFamily="34" charset="0"/>
                <a:buChar char="►"/>
                <a:defRPr/>
              </a:pPr>
              <a:r>
                <a:rPr lang="en-US" sz="1600" kern="0" baseline="0" dirty="0" smtClean="0">
                  <a:latin typeface="Arial"/>
                </a:rPr>
                <a:t>Reduces frequency &amp; </a:t>
              </a:r>
              <a:r>
                <a:rPr lang="en-US" sz="1600" kern="0" baseline="0" dirty="0">
                  <a:latin typeface="Arial"/>
                </a:rPr>
                <a:t>magnitude of </a:t>
              </a:r>
              <a:r>
                <a:rPr lang="en-US" sz="1600" kern="0" baseline="0" dirty="0" smtClean="0">
                  <a:latin typeface="Arial"/>
                </a:rPr>
                <a:t>IS incidents</a:t>
              </a:r>
              <a:r>
                <a:rPr lang="en-US" sz="1600" kern="0" baseline="0" dirty="0">
                  <a:latin typeface="Arial"/>
                </a:rPr>
                <a:t>;</a:t>
              </a:r>
            </a:p>
            <a:p>
              <a:pPr algn="just" eaLnBrk="1" fontAlgn="auto" hangingPunct="1">
                <a:spcBef>
                  <a:spcPts val="300"/>
                </a:spcBef>
                <a:spcAft>
                  <a:spcPts val="300"/>
                </a:spcAft>
                <a:buSzPct val="80000"/>
                <a:buFont typeface="Arial" pitchFamily="34" charset="0"/>
                <a:buChar char="►"/>
                <a:defRPr/>
              </a:pPr>
              <a:r>
                <a:rPr lang="en-US" sz="1600" kern="0" baseline="0" dirty="0" smtClean="0">
                  <a:latin typeface="Arial"/>
                </a:rPr>
                <a:t>Make </a:t>
              </a:r>
              <a:r>
                <a:rPr lang="en-US" sz="1600" kern="0" baseline="0" dirty="0">
                  <a:latin typeface="Arial"/>
                </a:rPr>
                <a:t>more informed decisions;</a:t>
              </a:r>
            </a:p>
            <a:p>
              <a:pPr algn="just" eaLnBrk="1" fontAlgn="auto" hangingPunct="1">
                <a:spcBef>
                  <a:spcPts val="300"/>
                </a:spcBef>
                <a:spcAft>
                  <a:spcPts val="300"/>
                </a:spcAft>
                <a:buSzPct val="80000"/>
                <a:buFont typeface="Arial" pitchFamily="34" charset="0"/>
                <a:buChar char="►"/>
                <a:defRPr/>
              </a:pPr>
              <a:r>
                <a:rPr lang="en-US" sz="1600" kern="0" baseline="0" dirty="0" smtClean="0">
                  <a:latin typeface="Arial"/>
                </a:rPr>
                <a:t>Raise </a:t>
              </a:r>
              <a:r>
                <a:rPr lang="en-US" sz="1600" kern="0" baseline="0" dirty="0">
                  <a:latin typeface="Arial"/>
                </a:rPr>
                <a:t>awareness about information </a:t>
              </a:r>
              <a:r>
                <a:rPr lang="en-US" sz="1600" kern="0" baseline="0" dirty="0" smtClean="0">
                  <a:latin typeface="Arial"/>
                </a:rPr>
                <a:t>security risks</a:t>
              </a:r>
              <a:r>
                <a:rPr lang="en-US" sz="1600" kern="0" baseline="0" dirty="0">
                  <a:latin typeface="Arial"/>
                </a:rPr>
                <a:t>;</a:t>
              </a:r>
            </a:p>
            <a:p>
              <a:pPr algn="just" eaLnBrk="1" fontAlgn="auto" hangingPunct="1">
                <a:spcBef>
                  <a:spcPts val="300"/>
                </a:spcBef>
                <a:spcAft>
                  <a:spcPts val="300"/>
                </a:spcAft>
                <a:buSzPct val="80000"/>
                <a:buFont typeface="Arial" pitchFamily="34" charset="0"/>
                <a:buChar char="►"/>
                <a:defRPr/>
              </a:pPr>
              <a:r>
                <a:rPr lang="en-US" sz="1600" kern="0" baseline="0" dirty="0" smtClean="0">
                  <a:latin typeface="Arial"/>
                </a:rPr>
                <a:t>Increase </a:t>
              </a:r>
              <a:r>
                <a:rPr lang="en-US" sz="1600" kern="0" baseline="0" dirty="0">
                  <a:latin typeface="Arial"/>
                </a:rPr>
                <a:t>the level of trust from customers and shareholders;</a:t>
              </a:r>
            </a:p>
            <a:p>
              <a:pPr algn="just" eaLnBrk="1" fontAlgn="auto" hangingPunct="1">
                <a:spcBef>
                  <a:spcPts val="300"/>
                </a:spcBef>
                <a:spcAft>
                  <a:spcPts val="300"/>
                </a:spcAft>
                <a:buSzPct val="80000"/>
                <a:buFont typeface="Arial" pitchFamily="34" charset="0"/>
                <a:buChar char="►"/>
                <a:defRPr/>
              </a:pPr>
              <a:r>
                <a:rPr lang="en-US" sz="1600" kern="0" baseline="0" dirty="0" smtClean="0">
                  <a:latin typeface="Arial"/>
                </a:rPr>
                <a:t>Drive business </a:t>
              </a:r>
              <a:r>
                <a:rPr lang="en-US" sz="1600" kern="0" baseline="0" dirty="0">
                  <a:latin typeface="Arial"/>
                </a:rPr>
                <a:t>continuity planning; and</a:t>
              </a:r>
            </a:p>
            <a:p>
              <a:pPr algn="just" eaLnBrk="1" fontAlgn="auto" hangingPunct="1">
                <a:spcBef>
                  <a:spcPts val="300"/>
                </a:spcBef>
                <a:spcAft>
                  <a:spcPts val="300"/>
                </a:spcAft>
                <a:buSzPct val="80000"/>
                <a:buFont typeface="Arial" pitchFamily="34" charset="0"/>
                <a:buChar char="►"/>
                <a:defRPr/>
              </a:pPr>
              <a:r>
                <a:rPr lang="en-US" sz="1600" kern="0" baseline="0" dirty="0" smtClean="0">
                  <a:latin typeface="Arial"/>
                </a:rPr>
                <a:t>Demonstrate </a:t>
              </a:r>
              <a:r>
                <a:rPr lang="en-US" sz="1600" kern="0" baseline="0" dirty="0">
                  <a:latin typeface="Arial"/>
                </a:rPr>
                <a:t>good corporate governance.</a:t>
              </a: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4697810" y="1309570"/>
              <a:ext cx="3988990" cy="4283179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baseline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3859608" y="1841202"/>
              <a:ext cx="609600" cy="3200400"/>
            </a:xfrm>
            <a:prstGeom prst="homePlate">
              <a:avLst>
                <a:gd name="adj" fmla="val 41667"/>
              </a:avLst>
            </a:prstGeom>
            <a:solidFill>
              <a:srgbClr val="425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baseline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 rot="16200000">
              <a:off x="3153446" y="3243550"/>
              <a:ext cx="18806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08080">
                  <a:gamma/>
                  <a:shade val="60000"/>
                  <a:invGamma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baseline="0" dirty="0">
                  <a:solidFill>
                    <a:schemeClr val="bg1"/>
                  </a:solidFill>
                  <a:latin typeface="Arial"/>
                </a:rPr>
                <a:t>Achieve a Balance</a:t>
              </a: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45" y="1932138"/>
              <a:ext cx="3281363" cy="328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724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C816AD-1822-4272-996D-6856F5548128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A3FC4-A307-4185-8480-2319933E4B1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10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to manage IS Risk?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288123727"/>
              </p:ext>
            </p:extLst>
          </p:nvPr>
        </p:nvGraphicFramePr>
        <p:xfrm>
          <a:off x="116958" y="1431728"/>
          <a:ext cx="8686799" cy="454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5478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C816AD-1822-4272-996D-6856F5548128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A3FC4-A307-4185-8480-2319933E4B1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10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ISRMF</a:t>
            </a:r>
          </a:p>
        </p:txBody>
      </p:sp>
      <p:sp>
        <p:nvSpPr>
          <p:cNvPr id="7" name="Left-Right Arrow 6"/>
          <p:cNvSpPr/>
          <p:nvPr/>
        </p:nvSpPr>
        <p:spPr bwMode="auto">
          <a:xfrm>
            <a:off x="1033299" y="5311478"/>
            <a:ext cx="7065819" cy="433975"/>
          </a:xfrm>
          <a:prstGeom prst="leftRightArrow">
            <a:avLst/>
          </a:prstGeom>
          <a:solidFill>
            <a:srgbClr val="42596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4000" tIns="54000" rIns="54000" bIns="54000" anchor="ctr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IS Risk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Program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Management,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Training &amp;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Awareness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692077" y="1654652"/>
            <a:ext cx="7748275" cy="4078919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17" tIns="45709" rIns="91417" bIns="45709" anchor="ctr"/>
          <a:lstStyle/>
          <a:p>
            <a:pPr marL="0" marR="0" lvl="0" indent="0" algn="ctr" defTabSz="91440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769166" y="1814524"/>
            <a:ext cx="1463040" cy="788140"/>
          </a:xfrm>
          <a:prstGeom prst="homePlate">
            <a:avLst>
              <a:gd name="adj" fmla="val 19645"/>
            </a:avLst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0067" tIns="40067" rIns="40067" bIns="40067" anchor="ctr"/>
          <a:lstStyle/>
          <a:p>
            <a:pPr defTabSz="872282" fontAlgn="auto">
              <a:spcBef>
                <a:spcPts val="0"/>
              </a:spcBef>
              <a:spcAft>
                <a:spcPts val="263"/>
              </a:spcAft>
              <a:defRPr/>
            </a:pPr>
            <a:r>
              <a:rPr lang="en-US" sz="900" b="1" kern="0" baseline="0" dirty="0" smtClean="0">
                <a:latin typeface="Arial" pitchFamily="34" charset="0"/>
                <a:cs typeface="Arial" pitchFamily="34" charset="0"/>
              </a:rPr>
              <a:t>Organizational Goals, Strategy, Governance</a:t>
            </a:r>
            <a:r>
              <a:rPr lang="en-US" sz="900" b="1" kern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kern="0" baseline="0" dirty="0" smtClean="0">
                <a:latin typeface="Arial" pitchFamily="34" charset="0"/>
                <a:cs typeface="Arial" pitchFamily="34" charset="0"/>
              </a:rPr>
              <a:t>and Policies</a:t>
            </a:r>
            <a:endParaRPr lang="en-US" sz="900" b="1" kern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769166" y="2684863"/>
            <a:ext cx="1463040" cy="786826"/>
          </a:xfrm>
          <a:prstGeom prst="homePlate">
            <a:avLst>
              <a:gd name="adj" fmla="val 14494"/>
            </a:avLst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0067" tIns="40067" rIns="40067" bIns="40067" anchor="ctr"/>
          <a:lstStyle/>
          <a:p>
            <a:pPr defTabSz="872282" fontAlgn="auto">
              <a:spcBef>
                <a:spcPts val="0"/>
              </a:spcBef>
              <a:spcAft>
                <a:spcPts val="263"/>
              </a:spcAft>
              <a:defRPr/>
            </a:pPr>
            <a:r>
              <a:rPr lang="en-US" sz="900" b="1" kern="0" baseline="0" dirty="0" smtClean="0">
                <a:latin typeface="Arial" pitchFamily="34" charset="0"/>
                <a:cs typeface="Arial" pitchFamily="34" charset="0"/>
              </a:rPr>
              <a:t>Legal </a:t>
            </a:r>
            <a:r>
              <a:rPr lang="en-US" sz="900" b="1" kern="0" baseline="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900" b="1" kern="0" baseline="0" dirty="0" smtClean="0">
                <a:latin typeface="Arial" pitchFamily="34" charset="0"/>
                <a:cs typeface="Arial" pitchFamily="34" charset="0"/>
              </a:rPr>
              <a:t>Regulatory Requirements</a:t>
            </a:r>
            <a:endParaRPr lang="en-US" sz="900" b="1" kern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entagon 10"/>
          <p:cNvSpPr/>
          <p:nvPr/>
        </p:nvSpPr>
        <p:spPr bwMode="auto">
          <a:xfrm>
            <a:off x="767191" y="3542589"/>
            <a:ext cx="1463040" cy="788140"/>
          </a:xfrm>
          <a:prstGeom prst="homePlate">
            <a:avLst>
              <a:gd name="adj" fmla="val 19645"/>
            </a:avLst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0067" tIns="40067" rIns="40067" bIns="40067" anchor="ctr"/>
          <a:lstStyle/>
          <a:p>
            <a:pPr defTabSz="872282" fontAlgn="auto">
              <a:spcBef>
                <a:spcPts val="0"/>
              </a:spcBef>
              <a:spcAft>
                <a:spcPts val="263"/>
              </a:spcAft>
              <a:defRPr/>
            </a:pPr>
            <a:r>
              <a:rPr lang="en-US" sz="900" b="1" kern="0" baseline="0" dirty="0" smtClean="0">
                <a:latin typeface="Arial" pitchFamily="34" charset="0"/>
                <a:cs typeface="Arial" pitchFamily="34" charset="0"/>
              </a:rPr>
              <a:t>Enterprise Risk Management</a:t>
            </a:r>
            <a:endParaRPr lang="en-US" sz="900" b="1" kern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entagon 11"/>
          <p:cNvSpPr/>
          <p:nvPr/>
        </p:nvSpPr>
        <p:spPr bwMode="auto">
          <a:xfrm>
            <a:off x="767191" y="4392456"/>
            <a:ext cx="1463040" cy="788140"/>
          </a:xfrm>
          <a:prstGeom prst="homePlate">
            <a:avLst>
              <a:gd name="adj" fmla="val 14494"/>
            </a:avLst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0067" tIns="40067" rIns="40067" bIns="40067" anchor="ctr"/>
          <a:lstStyle/>
          <a:p>
            <a:pPr defTabSz="872282" fontAlgn="auto">
              <a:spcBef>
                <a:spcPts val="0"/>
              </a:spcBef>
              <a:spcAft>
                <a:spcPts val="263"/>
              </a:spcAft>
              <a:defRPr/>
            </a:pPr>
            <a:r>
              <a:rPr lang="en-US" sz="900" b="1" kern="0" baseline="0" dirty="0" smtClean="0">
                <a:latin typeface="Arial" pitchFamily="34" charset="0"/>
                <a:cs typeface="Arial" pitchFamily="34" charset="0"/>
              </a:rPr>
              <a:t>Intelligence &amp; research, incidents, previous RA and geo-political risk reports</a:t>
            </a:r>
            <a:endParaRPr lang="en-US" sz="900" b="1" kern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entagon 13"/>
          <p:cNvSpPr/>
          <p:nvPr/>
        </p:nvSpPr>
        <p:spPr bwMode="auto">
          <a:xfrm flipH="1">
            <a:off x="6902035" y="1814524"/>
            <a:ext cx="1463040" cy="788140"/>
          </a:xfrm>
          <a:prstGeom prst="homePlate">
            <a:avLst>
              <a:gd name="adj" fmla="val 19645"/>
            </a:avLst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0067" tIns="40067" rIns="40067" bIns="40067" anchor="ctr"/>
          <a:lstStyle/>
          <a:p>
            <a:pPr algn="r" defTabSz="872282" fontAlgn="auto">
              <a:spcBef>
                <a:spcPts val="0"/>
              </a:spcBef>
              <a:spcAft>
                <a:spcPts val="263"/>
              </a:spcAft>
            </a:pPr>
            <a:r>
              <a:rPr lang="en-US" sz="900" b="1" kern="0" baseline="0" dirty="0" smtClean="0">
                <a:latin typeface="Arial" pitchFamily="34" charset="0"/>
                <a:cs typeface="Arial" pitchFamily="34" charset="0"/>
              </a:rPr>
              <a:t>Threat &amp; Vulnerability Management</a:t>
            </a:r>
            <a:endParaRPr lang="en-US" sz="900" b="1" kern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entagon 14"/>
          <p:cNvSpPr/>
          <p:nvPr/>
        </p:nvSpPr>
        <p:spPr bwMode="auto">
          <a:xfrm flipH="1">
            <a:off x="6902035" y="2683549"/>
            <a:ext cx="1463040" cy="788140"/>
          </a:xfrm>
          <a:prstGeom prst="homePlate">
            <a:avLst>
              <a:gd name="adj" fmla="val 19645"/>
            </a:avLst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0067" tIns="40067" rIns="40067" bIns="40067" anchor="ctr"/>
          <a:lstStyle/>
          <a:p>
            <a:pPr algn="r" defTabSz="872282" fontAlgn="auto">
              <a:spcBef>
                <a:spcPts val="0"/>
              </a:spcBef>
              <a:spcAft>
                <a:spcPts val="263"/>
              </a:spcAft>
            </a:pPr>
            <a:r>
              <a:rPr lang="en-US" sz="900" b="1" kern="0" baseline="0" dirty="0" smtClean="0">
                <a:latin typeface="Arial" pitchFamily="34" charset="0"/>
                <a:cs typeface="Arial" pitchFamily="34" charset="0"/>
              </a:rPr>
              <a:t>Issues Management</a:t>
            </a:r>
            <a:endParaRPr lang="en-US" sz="900" b="1" kern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entagon 15"/>
          <p:cNvSpPr/>
          <p:nvPr/>
        </p:nvSpPr>
        <p:spPr bwMode="auto">
          <a:xfrm flipH="1">
            <a:off x="6901450" y="3538873"/>
            <a:ext cx="1463040" cy="788140"/>
          </a:xfrm>
          <a:prstGeom prst="homePlate">
            <a:avLst>
              <a:gd name="adj" fmla="val 19645"/>
            </a:avLst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0067" tIns="40067" rIns="40067" bIns="40067" anchor="ctr"/>
          <a:lstStyle/>
          <a:p>
            <a:pPr algn="r" defTabSz="872282" fontAlgn="auto">
              <a:spcBef>
                <a:spcPts val="0"/>
              </a:spcBef>
              <a:spcAft>
                <a:spcPts val="263"/>
              </a:spcAft>
            </a:pPr>
            <a:r>
              <a:rPr lang="en-US" sz="900" b="1" kern="0" baseline="0" dirty="0" smtClean="0">
                <a:latin typeface="Arial" pitchFamily="34" charset="0"/>
                <a:cs typeface="Arial" pitchFamily="34" charset="0"/>
              </a:rPr>
              <a:t>Incident Management</a:t>
            </a:r>
            <a:endParaRPr lang="en-US" sz="900" b="1" kern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entagon 16"/>
          <p:cNvSpPr/>
          <p:nvPr/>
        </p:nvSpPr>
        <p:spPr bwMode="auto">
          <a:xfrm flipH="1">
            <a:off x="6902035" y="4392456"/>
            <a:ext cx="1463040" cy="788140"/>
          </a:xfrm>
          <a:prstGeom prst="homePlate">
            <a:avLst>
              <a:gd name="adj" fmla="val 19645"/>
            </a:avLst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0067" tIns="40067" rIns="40067" bIns="40067" anchor="ctr"/>
          <a:lstStyle/>
          <a:p>
            <a:pPr algn="r" defTabSz="872282" fontAlgn="auto">
              <a:spcBef>
                <a:spcPts val="0"/>
              </a:spcBef>
              <a:spcAft>
                <a:spcPts val="263"/>
              </a:spcAft>
            </a:pPr>
            <a:r>
              <a:rPr lang="en-US" sz="900" b="1" kern="0" baseline="0" dirty="0" smtClean="0">
                <a:latin typeface="Arial" pitchFamily="34" charset="0"/>
                <a:cs typeface="Arial" pitchFamily="34" charset="0"/>
              </a:rPr>
              <a:t>Resource  Template</a:t>
            </a:r>
            <a:endParaRPr lang="en-US" sz="900" b="1" kern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3998061" y="3065380"/>
            <a:ext cx="1131887" cy="922508"/>
          </a:xfrm>
          <a:custGeom>
            <a:avLst/>
            <a:gdLst>
              <a:gd name="T0" fmla="*/ 0 w 2976"/>
              <a:gd name="T1" fmla="*/ 2147483647 h 2992"/>
              <a:gd name="T2" fmla="*/ 2147483647 w 2976"/>
              <a:gd name="T3" fmla="*/ 0 h 2992"/>
              <a:gd name="T4" fmla="*/ 2147483647 w 2976"/>
              <a:gd name="T5" fmla="*/ 0 h 2992"/>
              <a:gd name="T6" fmla="*/ 2147483647 w 2976"/>
              <a:gd name="T7" fmla="*/ 0 h 2992"/>
              <a:gd name="T8" fmla="*/ 2147483647 w 2976"/>
              <a:gd name="T9" fmla="*/ 2147483647 h 2992"/>
              <a:gd name="T10" fmla="*/ 2147483647 w 2976"/>
              <a:gd name="T11" fmla="*/ 2147483647 h 2992"/>
              <a:gd name="T12" fmla="*/ 2147483647 w 2976"/>
              <a:gd name="T13" fmla="*/ 2147483647 h 2992"/>
              <a:gd name="T14" fmla="*/ 2147483647 w 2976"/>
              <a:gd name="T15" fmla="*/ 2147483647 h 2992"/>
              <a:gd name="T16" fmla="*/ 2147483647 w 2976"/>
              <a:gd name="T17" fmla="*/ 2147483647 h 2992"/>
              <a:gd name="T18" fmla="*/ 2147483647 w 2976"/>
              <a:gd name="T19" fmla="*/ 2147483647 h 2992"/>
              <a:gd name="T20" fmla="*/ 0 w 2976"/>
              <a:gd name="T21" fmla="*/ 2147483647 h 2992"/>
              <a:gd name="T22" fmla="*/ 0 w 2976"/>
              <a:gd name="T23" fmla="*/ 2147483647 h 29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2992"/>
              <a:gd name="T38" fmla="*/ 2976 w 2976"/>
              <a:gd name="T39" fmla="*/ 2992 h 29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2992">
                <a:moveTo>
                  <a:pt x="0" y="1496"/>
                </a:moveTo>
                <a:cubicBezTo>
                  <a:pt x="0" y="670"/>
                  <a:pt x="667" y="0"/>
                  <a:pt x="1488" y="0"/>
                </a:cubicBezTo>
                <a:cubicBezTo>
                  <a:pt x="1488" y="0"/>
                  <a:pt x="1488" y="0"/>
                  <a:pt x="1488" y="0"/>
                </a:cubicBezTo>
                <a:cubicBezTo>
                  <a:pt x="2310" y="0"/>
                  <a:pt x="2976" y="670"/>
                  <a:pt x="2976" y="1496"/>
                </a:cubicBezTo>
                <a:cubicBezTo>
                  <a:pt x="2976" y="1496"/>
                  <a:pt x="2976" y="1496"/>
                  <a:pt x="2976" y="1496"/>
                </a:cubicBezTo>
                <a:cubicBezTo>
                  <a:pt x="2976" y="2323"/>
                  <a:pt x="2310" y="2992"/>
                  <a:pt x="1488" y="2992"/>
                </a:cubicBezTo>
                <a:cubicBezTo>
                  <a:pt x="1488" y="2992"/>
                  <a:pt x="1488" y="2992"/>
                  <a:pt x="1488" y="2992"/>
                </a:cubicBezTo>
                <a:cubicBezTo>
                  <a:pt x="667" y="2992"/>
                  <a:pt x="0" y="2323"/>
                  <a:pt x="0" y="1496"/>
                </a:cubicBezTo>
                <a:cubicBezTo>
                  <a:pt x="0" y="1496"/>
                  <a:pt x="0" y="1496"/>
                  <a:pt x="0" y="1496"/>
                </a:cubicBezTo>
                <a:close/>
              </a:path>
            </a:pathLst>
          </a:custGeom>
          <a:solidFill>
            <a:srgbClr val="FFC000"/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IS Risk Governance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 bwMode="auto">
          <a:xfrm>
            <a:off x="2848858" y="2176965"/>
            <a:ext cx="3430292" cy="2794084"/>
          </a:xfrm>
          <a:prstGeom prst="flowChartConnector">
            <a:avLst/>
          </a:prstGeom>
          <a:noFill/>
          <a:ln w="635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015058" y="1809228"/>
            <a:ext cx="969264" cy="789164"/>
          </a:xfrm>
          <a:custGeom>
            <a:avLst/>
            <a:gdLst/>
            <a:ahLst/>
            <a:cxnLst>
              <a:cxn ang="0">
                <a:pos x="0" y="1040"/>
              </a:cxn>
              <a:cxn ang="0">
                <a:pos x="1040" y="0"/>
              </a:cxn>
              <a:cxn ang="0">
                <a:pos x="1040" y="0"/>
              </a:cxn>
              <a:cxn ang="0">
                <a:pos x="1040" y="0"/>
              </a:cxn>
              <a:cxn ang="0">
                <a:pos x="2080" y="1040"/>
              </a:cxn>
              <a:cxn ang="0">
                <a:pos x="2080" y="1040"/>
              </a:cxn>
              <a:cxn ang="0">
                <a:pos x="2080" y="1040"/>
              </a:cxn>
              <a:cxn ang="0">
                <a:pos x="1040" y="2080"/>
              </a:cxn>
              <a:cxn ang="0">
                <a:pos x="1040" y="2080"/>
              </a:cxn>
              <a:cxn ang="0">
                <a:pos x="1040" y="2080"/>
              </a:cxn>
              <a:cxn ang="0">
                <a:pos x="0" y="1040"/>
              </a:cxn>
              <a:cxn ang="0">
                <a:pos x="0" y="1040"/>
              </a:cxn>
            </a:cxnLst>
            <a:rect l="0" t="0" r="r" b="b"/>
            <a:pathLst>
              <a:path w="2080" h="2080">
                <a:moveTo>
                  <a:pt x="0" y="1040"/>
                </a:moveTo>
                <a:cubicBezTo>
                  <a:pt x="0" y="466"/>
                  <a:pt x="466" y="0"/>
                  <a:pt x="1040" y="0"/>
                </a:cubicBezTo>
                <a:cubicBezTo>
                  <a:pt x="1040" y="0"/>
                  <a:pt x="1040" y="0"/>
                  <a:pt x="1040" y="0"/>
                </a:cubicBezTo>
                <a:lnTo>
                  <a:pt x="1040" y="0"/>
                </a:lnTo>
                <a:cubicBezTo>
                  <a:pt x="1615" y="0"/>
                  <a:pt x="2080" y="466"/>
                  <a:pt x="2080" y="1040"/>
                </a:cubicBezTo>
                <a:cubicBezTo>
                  <a:pt x="2080" y="1040"/>
                  <a:pt x="2080" y="1040"/>
                  <a:pt x="2080" y="1040"/>
                </a:cubicBezTo>
                <a:lnTo>
                  <a:pt x="2080" y="1040"/>
                </a:lnTo>
                <a:cubicBezTo>
                  <a:pt x="2080" y="1615"/>
                  <a:pt x="1615" y="2080"/>
                  <a:pt x="1040" y="2080"/>
                </a:cubicBezTo>
                <a:cubicBezTo>
                  <a:pt x="1040" y="2080"/>
                  <a:pt x="1040" y="2080"/>
                  <a:pt x="1040" y="2080"/>
                </a:cubicBezTo>
                <a:lnTo>
                  <a:pt x="1040" y="2080"/>
                </a:lnTo>
                <a:cubicBezTo>
                  <a:pt x="466" y="2080"/>
                  <a:pt x="0" y="1615"/>
                  <a:pt x="0" y="1040"/>
                </a:cubicBezTo>
                <a:cubicBezTo>
                  <a:pt x="0" y="1040"/>
                  <a:pt x="0" y="1040"/>
                  <a:pt x="0" y="104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1.</a:t>
            </a:r>
          </a:p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Risk Identification</a:t>
            </a:r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5637520" y="2705540"/>
            <a:ext cx="969264" cy="789164"/>
          </a:xfrm>
          <a:custGeom>
            <a:avLst/>
            <a:gdLst>
              <a:gd name="T0" fmla="*/ 0 w 2080"/>
              <a:gd name="T1" fmla="*/ 1040 h 2080"/>
              <a:gd name="T2" fmla="*/ 1040 w 2080"/>
              <a:gd name="T3" fmla="*/ 0 h 2080"/>
              <a:gd name="T4" fmla="*/ 1040 w 2080"/>
              <a:gd name="T5" fmla="*/ 0 h 2080"/>
              <a:gd name="T6" fmla="*/ 1040 w 2080"/>
              <a:gd name="T7" fmla="*/ 0 h 2080"/>
              <a:gd name="T8" fmla="*/ 2080 w 2080"/>
              <a:gd name="T9" fmla="*/ 1040 h 2080"/>
              <a:gd name="T10" fmla="*/ 2080 w 2080"/>
              <a:gd name="T11" fmla="*/ 1040 h 2080"/>
              <a:gd name="T12" fmla="*/ 2080 w 2080"/>
              <a:gd name="T13" fmla="*/ 1040 h 2080"/>
              <a:gd name="T14" fmla="*/ 1040 w 2080"/>
              <a:gd name="T15" fmla="*/ 2080 h 2080"/>
              <a:gd name="T16" fmla="*/ 1040 w 2080"/>
              <a:gd name="T17" fmla="*/ 2080 h 2080"/>
              <a:gd name="T18" fmla="*/ 1040 w 2080"/>
              <a:gd name="T19" fmla="*/ 2080 h 2080"/>
              <a:gd name="T20" fmla="*/ 0 w 2080"/>
              <a:gd name="T21" fmla="*/ 1040 h 2080"/>
              <a:gd name="T22" fmla="*/ 0 w 2080"/>
              <a:gd name="T23" fmla="*/ 1040 h 20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0"/>
              <a:gd name="T37" fmla="*/ 0 h 2080"/>
              <a:gd name="T38" fmla="*/ 2080 w 2080"/>
              <a:gd name="T39" fmla="*/ 2080 h 20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0" h="2080">
                <a:moveTo>
                  <a:pt x="0" y="1040"/>
                </a:moveTo>
                <a:cubicBezTo>
                  <a:pt x="0" y="466"/>
                  <a:pt x="466" y="0"/>
                  <a:pt x="1040" y="0"/>
                </a:cubicBezTo>
                <a:cubicBezTo>
                  <a:pt x="1040" y="0"/>
                  <a:pt x="1040" y="0"/>
                  <a:pt x="1040" y="0"/>
                </a:cubicBezTo>
                <a:cubicBezTo>
                  <a:pt x="1615" y="0"/>
                  <a:pt x="2080" y="466"/>
                  <a:pt x="2080" y="1040"/>
                </a:cubicBezTo>
                <a:cubicBezTo>
                  <a:pt x="2080" y="1040"/>
                  <a:pt x="2080" y="1040"/>
                  <a:pt x="2080" y="1040"/>
                </a:cubicBezTo>
                <a:cubicBezTo>
                  <a:pt x="2080" y="1615"/>
                  <a:pt x="1615" y="2080"/>
                  <a:pt x="1040" y="2080"/>
                </a:cubicBezTo>
                <a:cubicBezTo>
                  <a:pt x="1040" y="2080"/>
                  <a:pt x="1040" y="2080"/>
                  <a:pt x="1040" y="2080"/>
                </a:cubicBezTo>
                <a:cubicBezTo>
                  <a:pt x="466" y="2080"/>
                  <a:pt x="0" y="1615"/>
                  <a:pt x="0" y="1040"/>
                </a:cubicBezTo>
                <a:cubicBezTo>
                  <a:pt x="0" y="1040"/>
                  <a:pt x="0" y="1040"/>
                  <a:pt x="0" y="104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2. </a:t>
            </a:r>
          </a:p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Risk Assessment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3" name="Freeform 28"/>
          <p:cNvSpPr>
            <a:spLocks/>
          </p:cNvSpPr>
          <p:nvPr/>
        </p:nvSpPr>
        <p:spPr bwMode="auto">
          <a:xfrm>
            <a:off x="5201567" y="4203499"/>
            <a:ext cx="969264" cy="789164"/>
          </a:xfrm>
          <a:custGeom>
            <a:avLst/>
            <a:gdLst>
              <a:gd name="T0" fmla="*/ 0 w 2080"/>
              <a:gd name="T1" fmla="*/ 1040 h 2080"/>
              <a:gd name="T2" fmla="*/ 1040 w 2080"/>
              <a:gd name="T3" fmla="*/ 0 h 2080"/>
              <a:gd name="T4" fmla="*/ 1040 w 2080"/>
              <a:gd name="T5" fmla="*/ 0 h 2080"/>
              <a:gd name="T6" fmla="*/ 1040 w 2080"/>
              <a:gd name="T7" fmla="*/ 0 h 2080"/>
              <a:gd name="T8" fmla="*/ 2080 w 2080"/>
              <a:gd name="T9" fmla="*/ 1040 h 2080"/>
              <a:gd name="T10" fmla="*/ 2080 w 2080"/>
              <a:gd name="T11" fmla="*/ 1040 h 2080"/>
              <a:gd name="T12" fmla="*/ 2080 w 2080"/>
              <a:gd name="T13" fmla="*/ 1040 h 2080"/>
              <a:gd name="T14" fmla="*/ 1040 w 2080"/>
              <a:gd name="T15" fmla="*/ 2080 h 2080"/>
              <a:gd name="T16" fmla="*/ 1040 w 2080"/>
              <a:gd name="T17" fmla="*/ 2080 h 2080"/>
              <a:gd name="T18" fmla="*/ 1040 w 2080"/>
              <a:gd name="T19" fmla="*/ 2080 h 2080"/>
              <a:gd name="T20" fmla="*/ 0 w 2080"/>
              <a:gd name="T21" fmla="*/ 1040 h 2080"/>
              <a:gd name="T22" fmla="*/ 0 w 2080"/>
              <a:gd name="T23" fmla="*/ 1040 h 20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0"/>
              <a:gd name="T37" fmla="*/ 0 h 2080"/>
              <a:gd name="T38" fmla="*/ 2080 w 2080"/>
              <a:gd name="T39" fmla="*/ 2080 h 20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0" h="2080">
                <a:moveTo>
                  <a:pt x="0" y="1040"/>
                </a:moveTo>
                <a:cubicBezTo>
                  <a:pt x="0" y="466"/>
                  <a:pt x="466" y="0"/>
                  <a:pt x="1040" y="0"/>
                </a:cubicBezTo>
                <a:cubicBezTo>
                  <a:pt x="1040" y="0"/>
                  <a:pt x="1040" y="0"/>
                  <a:pt x="1040" y="0"/>
                </a:cubicBezTo>
                <a:cubicBezTo>
                  <a:pt x="1615" y="0"/>
                  <a:pt x="2080" y="466"/>
                  <a:pt x="2080" y="1040"/>
                </a:cubicBezTo>
                <a:cubicBezTo>
                  <a:pt x="2080" y="1040"/>
                  <a:pt x="2080" y="1040"/>
                  <a:pt x="2080" y="1040"/>
                </a:cubicBezTo>
                <a:cubicBezTo>
                  <a:pt x="2080" y="1615"/>
                  <a:pt x="1615" y="2080"/>
                  <a:pt x="1040" y="2080"/>
                </a:cubicBezTo>
                <a:cubicBezTo>
                  <a:pt x="1040" y="2080"/>
                  <a:pt x="1040" y="2080"/>
                  <a:pt x="1040" y="2080"/>
                </a:cubicBezTo>
                <a:cubicBezTo>
                  <a:pt x="466" y="2080"/>
                  <a:pt x="0" y="1615"/>
                  <a:pt x="0" y="1040"/>
                </a:cubicBezTo>
                <a:cubicBezTo>
                  <a:pt x="0" y="1040"/>
                  <a:pt x="0" y="1040"/>
                  <a:pt x="0" y="104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3.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/>
            </a:r>
            <a:b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</a:b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Risk </a:t>
            </a:r>
          </a:p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Treatment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4" name="Freeform 33"/>
          <p:cNvSpPr>
            <a:spLocks/>
          </p:cNvSpPr>
          <p:nvPr/>
        </p:nvSpPr>
        <p:spPr bwMode="auto">
          <a:xfrm>
            <a:off x="3113022" y="4161936"/>
            <a:ext cx="969264" cy="789164"/>
          </a:xfrm>
          <a:custGeom>
            <a:avLst/>
            <a:gdLst>
              <a:gd name="T0" fmla="*/ 0 w 2080"/>
              <a:gd name="T1" fmla="*/ 1040 h 2080"/>
              <a:gd name="T2" fmla="*/ 1040 w 2080"/>
              <a:gd name="T3" fmla="*/ 0 h 2080"/>
              <a:gd name="T4" fmla="*/ 1040 w 2080"/>
              <a:gd name="T5" fmla="*/ 0 h 2080"/>
              <a:gd name="T6" fmla="*/ 1040 w 2080"/>
              <a:gd name="T7" fmla="*/ 0 h 2080"/>
              <a:gd name="T8" fmla="*/ 2080 w 2080"/>
              <a:gd name="T9" fmla="*/ 1040 h 2080"/>
              <a:gd name="T10" fmla="*/ 2080 w 2080"/>
              <a:gd name="T11" fmla="*/ 1040 h 2080"/>
              <a:gd name="T12" fmla="*/ 2080 w 2080"/>
              <a:gd name="T13" fmla="*/ 1040 h 2080"/>
              <a:gd name="T14" fmla="*/ 1040 w 2080"/>
              <a:gd name="T15" fmla="*/ 2080 h 2080"/>
              <a:gd name="T16" fmla="*/ 1040 w 2080"/>
              <a:gd name="T17" fmla="*/ 2080 h 2080"/>
              <a:gd name="T18" fmla="*/ 1040 w 2080"/>
              <a:gd name="T19" fmla="*/ 2080 h 2080"/>
              <a:gd name="T20" fmla="*/ 0 w 2080"/>
              <a:gd name="T21" fmla="*/ 1040 h 2080"/>
              <a:gd name="T22" fmla="*/ 0 w 2080"/>
              <a:gd name="T23" fmla="*/ 1040 h 20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0"/>
              <a:gd name="T37" fmla="*/ 0 h 2080"/>
              <a:gd name="T38" fmla="*/ 2080 w 2080"/>
              <a:gd name="T39" fmla="*/ 2080 h 20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0" h="2080">
                <a:moveTo>
                  <a:pt x="0" y="1040"/>
                </a:moveTo>
                <a:cubicBezTo>
                  <a:pt x="0" y="466"/>
                  <a:pt x="466" y="0"/>
                  <a:pt x="1040" y="0"/>
                </a:cubicBezTo>
                <a:cubicBezTo>
                  <a:pt x="1040" y="0"/>
                  <a:pt x="1040" y="0"/>
                  <a:pt x="1040" y="0"/>
                </a:cubicBezTo>
                <a:cubicBezTo>
                  <a:pt x="1615" y="0"/>
                  <a:pt x="2080" y="466"/>
                  <a:pt x="2080" y="1040"/>
                </a:cubicBezTo>
                <a:cubicBezTo>
                  <a:pt x="2080" y="1040"/>
                  <a:pt x="2080" y="1040"/>
                  <a:pt x="2080" y="1040"/>
                </a:cubicBezTo>
                <a:cubicBezTo>
                  <a:pt x="2080" y="1615"/>
                  <a:pt x="1615" y="2080"/>
                  <a:pt x="1040" y="2080"/>
                </a:cubicBezTo>
                <a:cubicBezTo>
                  <a:pt x="1040" y="2080"/>
                  <a:pt x="1040" y="2080"/>
                  <a:pt x="1040" y="2080"/>
                </a:cubicBezTo>
                <a:cubicBezTo>
                  <a:pt x="466" y="2080"/>
                  <a:pt x="0" y="1615"/>
                  <a:pt x="0" y="1040"/>
                </a:cubicBezTo>
                <a:cubicBezTo>
                  <a:pt x="0" y="1040"/>
                  <a:pt x="0" y="1040"/>
                  <a:pt x="0" y="104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4.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/>
            </a:r>
            <a:b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</a:b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Risk Communication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5" name="Freeform 39"/>
          <p:cNvSpPr>
            <a:spLocks/>
          </p:cNvSpPr>
          <p:nvPr/>
        </p:nvSpPr>
        <p:spPr bwMode="auto">
          <a:xfrm>
            <a:off x="2580656" y="2773791"/>
            <a:ext cx="969264" cy="789164"/>
          </a:xfrm>
          <a:custGeom>
            <a:avLst/>
            <a:gdLst>
              <a:gd name="T0" fmla="*/ 0 w 2080"/>
              <a:gd name="T1" fmla="*/ 1040 h 2080"/>
              <a:gd name="T2" fmla="*/ 1040 w 2080"/>
              <a:gd name="T3" fmla="*/ 0 h 2080"/>
              <a:gd name="T4" fmla="*/ 1040 w 2080"/>
              <a:gd name="T5" fmla="*/ 0 h 2080"/>
              <a:gd name="T6" fmla="*/ 1040 w 2080"/>
              <a:gd name="T7" fmla="*/ 0 h 2080"/>
              <a:gd name="T8" fmla="*/ 2080 w 2080"/>
              <a:gd name="T9" fmla="*/ 1040 h 2080"/>
              <a:gd name="T10" fmla="*/ 2080 w 2080"/>
              <a:gd name="T11" fmla="*/ 1040 h 2080"/>
              <a:gd name="T12" fmla="*/ 2080 w 2080"/>
              <a:gd name="T13" fmla="*/ 1040 h 2080"/>
              <a:gd name="T14" fmla="*/ 1040 w 2080"/>
              <a:gd name="T15" fmla="*/ 2080 h 2080"/>
              <a:gd name="T16" fmla="*/ 1040 w 2080"/>
              <a:gd name="T17" fmla="*/ 2080 h 2080"/>
              <a:gd name="T18" fmla="*/ 1040 w 2080"/>
              <a:gd name="T19" fmla="*/ 2080 h 2080"/>
              <a:gd name="T20" fmla="*/ 0 w 2080"/>
              <a:gd name="T21" fmla="*/ 1040 h 2080"/>
              <a:gd name="T22" fmla="*/ 0 w 2080"/>
              <a:gd name="T23" fmla="*/ 1040 h 20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0"/>
              <a:gd name="T37" fmla="*/ 0 h 2080"/>
              <a:gd name="T38" fmla="*/ 2080 w 2080"/>
              <a:gd name="T39" fmla="*/ 2080 h 20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0" h="2080">
                <a:moveTo>
                  <a:pt x="0" y="1040"/>
                </a:moveTo>
                <a:cubicBezTo>
                  <a:pt x="0" y="466"/>
                  <a:pt x="466" y="0"/>
                  <a:pt x="1040" y="0"/>
                </a:cubicBezTo>
                <a:cubicBezTo>
                  <a:pt x="1040" y="0"/>
                  <a:pt x="1040" y="0"/>
                  <a:pt x="1040" y="0"/>
                </a:cubicBezTo>
                <a:cubicBezTo>
                  <a:pt x="1615" y="0"/>
                  <a:pt x="2080" y="466"/>
                  <a:pt x="2080" y="1040"/>
                </a:cubicBezTo>
                <a:cubicBezTo>
                  <a:pt x="2080" y="1040"/>
                  <a:pt x="2080" y="1040"/>
                  <a:pt x="2080" y="1040"/>
                </a:cubicBezTo>
                <a:cubicBezTo>
                  <a:pt x="2080" y="1615"/>
                  <a:pt x="1615" y="2080"/>
                  <a:pt x="1040" y="2080"/>
                </a:cubicBezTo>
                <a:cubicBezTo>
                  <a:pt x="1040" y="2080"/>
                  <a:pt x="1040" y="2080"/>
                  <a:pt x="1040" y="2080"/>
                </a:cubicBezTo>
                <a:cubicBezTo>
                  <a:pt x="466" y="2080"/>
                  <a:pt x="0" y="1615"/>
                  <a:pt x="0" y="1040"/>
                </a:cubicBezTo>
                <a:cubicBezTo>
                  <a:pt x="0" y="1040"/>
                  <a:pt x="0" y="1040"/>
                  <a:pt x="0" y="104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5. 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Risk </a:t>
            </a:r>
          </a:p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Monitoring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C816AD-1822-4272-996D-6856F5548128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A3FC4-A307-4185-8480-2319933E4B1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10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Approach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0870" y="1560499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SzPct val="75000"/>
            </a:pPr>
            <a:r>
              <a:rPr lang="en-US" sz="1600" baseline="0" dirty="0" smtClean="0">
                <a:latin typeface="Arial"/>
              </a:rPr>
              <a:t>ISRM process </a:t>
            </a:r>
            <a:r>
              <a:rPr lang="en-US" sz="1600" baseline="0" dirty="0">
                <a:latin typeface="Arial"/>
              </a:rPr>
              <a:t>constitute following </a:t>
            </a:r>
            <a:r>
              <a:rPr lang="en-US" sz="1600" baseline="0" dirty="0" smtClean="0">
                <a:latin typeface="Arial"/>
              </a:rPr>
              <a:t>phases</a:t>
            </a:r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3882294" y="3329495"/>
            <a:ext cx="1131887" cy="848200"/>
          </a:xfrm>
          <a:custGeom>
            <a:avLst/>
            <a:gdLst>
              <a:gd name="T0" fmla="*/ 0 w 2976"/>
              <a:gd name="T1" fmla="*/ 2147483647 h 2992"/>
              <a:gd name="T2" fmla="*/ 2147483647 w 2976"/>
              <a:gd name="T3" fmla="*/ 0 h 2992"/>
              <a:gd name="T4" fmla="*/ 2147483647 w 2976"/>
              <a:gd name="T5" fmla="*/ 0 h 2992"/>
              <a:gd name="T6" fmla="*/ 2147483647 w 2976"/>
              <a:gd name="T7" fmla="*/ 0 h 2992"/>
              <a:gd name="T8" fmla="*/ 2147483647 w 2976"/>
              <a:gd name="T9" fmla="*/ 2147483647 h 2992"/>
              <a:gd name="T10" fmla="*/ 2147483647 w 2976"/>
              <a:gd name="T11" fmla="*/ 2147483647 h 2992"/>
              <a:gd name="T12" fmla="*/ 2147483647 w 2976"/>
              <a:gd name="T13" fmla="*/ 2147483647 h 2992"/>
              <a:gd name="T14" fmla="*/ 2147483647 w 2976"/>
              <a:gd name="T15" fmla="*/ 2147483647 h 2992"/>
              <a:gd name="T16" fmla="*/ 2147483647 w 2976"/>
              <a:gd name="T17" fmla="*/ 2147483647 h 2992"/>
              <a:gd name="T18" fmla="*/ 2147483647 w 2976"/>
              <a:gd name="T19" fmla="*/ 2147483647 h 2992"/>
              <a:gd name="T20" fmla="*/ 0 w 2976"/>
              <a:gd name="T21" fmla="*/ 2147483647 h 2992"/>
              <a:gd name="T22" fmla="*/ 0 w 2976"/>
              <a:gd name="T23" fmla="*/ 2147483647 h 29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2992"/>
              <a:gd name="T38" fmla="*/ 2976 w 2976"/>
              <a:gd name="T39" fmla="*/ 2992 h 29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2992">
                <a:moveTo>
                  <a:pt x="0" y="1496"/>
                </a:moveTo>
                <a:cubicBezTo>
                  <a:pt x="0" y="670"/>
                  <a:pt x="667" y="0"/>
                  <a:pt x="1488" y="0"/>
                </a:cubicBezTo>
                <a:cubicBezTo>
                  <a:pt x="1488" y="0"/>
                  <a:pt x="1488" y="0"/>
                  <a:pt x="1488" y="0"/>
                </a:cubicBezTo>
                <a:cubicBezTo>
                  <a:pt x="2310" y="0"/>
                  <a:pt x="2976" y="670"/>
                  <a:pt x="2976" y="1496"/>
                </a:cubicBezTo>
                <a:cubicBezTo>
                  <a:pt x="2976" y="1496"/>
                  <a:pt x="2976" y="1496"/>
                  <a:pt x="2976" y="1496"/>
                </a:cubicBezTo>
                <a:cubicBezTo>
                  <a:pt x="2976" y="2323"/>
                  <a:pt x="2310" y="2992"/>
                  <a:pt x="1488" y="2992"/>
                </a:cubicBezTo>
                <a:cubicBezTo>
                  <a:pt x="1488" y="2992"/>
                  <a:pt x="1488" y="2992"/>
                  <a:pt x="1488" y="2992"/>
                </a:cubicBezTo>
                <a:cubicBezTo>
                  <a:pt x="667" y="2992"/>
                  <a:pt x="0" y="2323"/>
                  <a:pt x="0" y="1496"/>
                </a:cubicBezTo>
                <a:cubicBezTo>
                  <a:pt x="0" y="1496"/>
                  <a:pt x="0" y="1496"/>
                  <a:pt x="0" y="1496"/>
                </a:cubicBezTo>
                <a:close/>
              </a:path>
            </a:pathLst>
          </a:custGeom>
          <a:solidFill>
            <a:srgbClr val="FFC000"/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baseline="0" dirty="0" smtClean="0">
                <a:latin typeface="Arial"/>
                <a:cs typeface="Arial" pitchFamily="34" charset="0"/>
              </a:rPr>
              <a:t>IS Risk Governance</a:t>
            </a:r>
            <a:endParaRPr lang="en-US" sz="900" b="1" kern="0" baseline="0" dirty="0">
              <a:latin typeface="Arial"/>
              <a:cs typeface="Arial" pitchFamily="34" charset="0"/>
            </a:endParaRPr>
          </a:p>
        </p:txBody>
      </p:sp>
      <p:sp>
        <p:nvSpPr>
          <p:cNvPr id="28" name="Flowchart: Connector 27"/>
          <p:cNvSpPr/>
          <p:nvPr/>
        </p:nvSpPr>
        <p:spPr bwMode="auto">
          <a:xfrm>
            <a:off x="2733091" y="2512641"/>
            <a:ext cx="3430292" cy="2569020"/>
          </a:xfrm>
          <a:prstGeom prst="flowChartConnector">
            <a:avLst/>
          </a:prstGeom>
          <a:noFill/>
          <a:ln w="635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995363">
              <a:defRPr/>
            </a:pPr>
            <a:endParaRPr lang="en-US" sz="1000" kern="0" baseline="0" dirty="0" smtClean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3899291" y="2174526"/>
            <a:ext cx="969264" cy="725597"/>
          </a:xfrm>
          <a:custGeom>
            <a:avLst/>
            <a:gdLst/>
            <a:ahLst/>
            <a:cxnLst>
              <a:cxn ang="0">
                <a:pos x="0" y="1040"/>
              </a:cxn>
              <a:cxn ang="0">
                <a:pos x="1040" y="0"/>
              </a:cxn>
              <a:cxn ang="0">
                <a:pos x="1040" y="0"/>
              </a:cxn>
              <a:cxn ang="0">
                <a:pos x="1040" y="0"/>
              </a:cxn>
              <a:cxn ang="0">
                <a:pos x="2080" y="1040"/>
              </a:cxn>
              <a:cxn ang="0">
                <a:pos x="2080" y="1040"/>
              </a:cxn>
              <a:cxn ang="0">
                <a:pos x="2080" y="1040"/>
              </a:cxn>
              <a:cxn ang="0">
                <a:pos x="1040" y="2080"/>
              </a:cxn>
              <a:cxn ang="0">
                <a:pos x="1040" y="2080"/>
              </a:cxn>
              <a:cxn ang="0">
                <a:pos x="1040" y="2080"/>
              </a:cxn>
              <a:cxn ang="0">
                <a:pos x="0" y="1040"/>
              </a:cxn>
              <a:cxn ang="0">
                <a:pos x="0" y="1040"/>
              </a:cxn>
            </a:cxnLst>
            <a:rect l="0" t="0" r="r" b="b"/>
            <a:pathLst>
              <a:path w="2080" h="2080">
                <a:moveTo>
                  <a:pt x="0" y="1040"/>
                </a:moveTo>
                <a:cubicBezTo>
                  <a:pt x="0" y="466"/>
                  <a:pt x="466" y="0"/>
                  <a:pt x="1040" y="0"/>
                </a:cubicBezTo>
                <a:cubicBezTo>
                  <a:pt x="1040" y="0"/>
                  <a:pt x="1040" y="0"/>
                  <a:pt x="1040" y="0"/>
                </a:cubicBezTo>
                <a:lnTo>
                  <a:pt x="1040" y="0"/>
                </a:lnTo>
                <a:cubicBezTo>
                  <a:pt x="1615" y="0"/>
                  <a:pt x="2080" y="466"/>
                  <a:pt x="2080" y="1040"/>
                </a:cubicBezTo>
                <a:cubicBezTo>
                  <a:pt x="2080" y="1040"/>
                  <a:pt x="2080" y="1040"/>
                  <a:pt x="2080" y="1040"/>
                </a:cubicBezTo>
                <a:lnTo>
                  <a:pt x="2080" y="1040"/>
                </a:lnTo>
                <a:cubicBezTo>
                  <a:pt x="2080" y="1615"/>
                  <a:pt x="1615" y="2080"/>
                  <a:pt x="1040" y="2080"/>
                </a:cubicBezTo>
                <a:cubicBezTo>
                  <a:pt x="1040" y="2080"/>
                  <a:pt x="1040" y="2080"/>
                  <a:pt x="1040" y="2080"/>
                </a:cubicBezTo>
                <a:lnTo>
                  <a:pt x="1040" y="2080"/>
                </a:lnTo>
                <a:cubicBezTo>
                  <a:pt x="466" y="2080"/>
                  <a:pt x="0" y="1615"/>
                  <a:pt x="0" y="1040"/>
                </a:cubicBezTo>
                <a:cubicBezTo>
                  <a:pt x="0" y="1040"/>
                  <a:pt x="0" y="1040"/>
                  <a:pt x="0" y="104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1.</a:t>
            </a:r>
          </a:p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Risk Identification</a:t>
            </a:r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5521753" y="2998640"/>
            <a:ext cx="969264" cy="725597"/>
          </a:xfrm>
          <a:custGeom>
            <a:avLst/>
            <a:gdLst>
              <a:gd name="T0" fmla="*/ 0 w 2080"/>
              <a:gd name="T1" fmla="*/ 1040 h 2080"/>
              <a:gd name="T2" fmla="*/ 1040 w 2080"/>
              <a:gd name="T3" fmla="*/ 0 h 2080"/>
              <a:gd name="T4" fmla="*/ 1040 w 2080"/>
              <a:gd name="T5" fmla="*/ 0 h 2080"/>
              <a:gd name="T6" fmla="*/ 1040 w 2080"/>
              <a:gd name="T7" fmla="*/ 0 h 2080"/>
              <a:gd name="T8" fmla="*/ 2080 w 2080"/>
              <a:gd name="T9" fmla="*/ 1040 h 2080"/>
              <a:gd name="T10" fmla="*/ 2080 w 2080"/>
              <a:gd name="T11" fmla="*/ 1040 h 2080"/>
              <a:gd name="T12" fmla="*/ 2080 w 2080"/>
              <a:gd name="T13" fmla="*/ 1040 h 2080"/>
              <a:gd name="T14" fmla="*/ 1040 w 2080"/>
              <a:gd name="T15" fmla="*/ 2080 h 2080"/>
              <a:gd name="T16" fmla="*/ 1040 w 2080"/>
              <a:gd name="T17" fmla="*/ 2080 h 2080"/>
              <a:gd name="T18" fmla="*/ 1040 w 2080"/>
              <a:gd name="T19" fmla="*/ 2080 h 2080"/>
              <a:gd name="T20" fmla="*/ 0 w 2080"/>
              <a:gd name="T21" fmla="*/ 1040 h 2080"/>
              <a:gd name="T22" fmla="*/ 0 w 2080"/>
              <a:gd name="T23" fmla="*/ 1040 h 20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0"/>
              <a:gd name="T37" fmla="*/ 0 h 2080"/>
              <a:gd name="T38" fmla="*/ 2080 w 2080"/>
              <a:gd name="T39" fmla="*/ 2080 h 20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0" h="2080">
                <a:moveTo>
                  <a:pt x="0" y="1040"/>
                </a:moveTo>
                <a:cubicBezTo>
                  <a:pt x="0" y="466"/>
                  <a:pt x="466" y="0"/>
                  <a:pt x="1040" y="0"/>
                </a:cubicBezTo>
                <a:cubicBezTo>
                  <a:pt x="1040" y="0"/>
                  <a:pt x="1040" y="0"/>
                  <a:pt x="1040" y="0"/>
                </a:cubicBezTo>
                <a:cubicBezTo>
                  <a:pt x="1615" y="0"/>
                  <a:pt x="2080" y="466"/>
                  <a:pt x="2080" y="1040"/>
                </a:cubicBezTo>
                <a:cubicBezTo>
                  <a:pt x="2080" y="1040"/>
                  <a:pt x="2080" y="1040"/>
                  <a:pt x="2080" y="1040"/>
                </a:cubicBezTo>
                <a:cubicBezTo>
                  <a:pt x="2080" y="1615"/>
                  <a:pt x="1615" y="2080"/>
                  <a:pt x="1040" y="2080"/>
                </a:cubicBezTo>
                <a:cubicBezTo>
                  <a:pt x="1040" y="2080"/>
                  <a:pt x="1040" y="2080"/>
                  <a:pt x="1040" y="2080"/>
                </a:cubicBezTo>
                <a:cubicBezTo>
                  <a:pt x="466" y="2080"/>
                  <a:pt x="0" y="1615"/>
                  <a:pt x="0" y="1040"/>
                </a:cubicBezTo>
                <a:cubicBezTo>
                  <a:pt x="0" y="1040"/>
                  <a:pt x="0" y="1040"/>
                  <a:pt x="0" y="104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2. </a:t>
            </a:r>
          </a:p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Risk Assessment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5085800" y="4375938"/>
            <a:ext cx="969264" cy="725597"/>
          </a:xfrm>
          <a:custGeom>
            <a:avLst/>
            <a:gdLst>
              <a:gd name="T0" fmla="*/ 0 w 2080"/>
              <a:gd name="T1" fmla="*/ 1040 h 2080"/>
              <a:gd name="T2" fmla="*/ 1040 w 2080"/>
              <a:gd name="T3" fmla="*/ 0 h 2080"/>
              <a:gd name="T4" fmla="*/ 1040 w 2080"/>
              <a:gd name="T5" fmla="*/ 0 h 2080"/>
              <a:gd name="T6" fmla="*/ 1040 w 2080"/>
              <a:gd name="T7" fmla="*/ 0 h 2080"/>
              <a:gd name="T8" fmla="*/ 2080 w 2080"/>
              <a:gd name="T9" fmla="*/ 1040 h 2080"/>
              <a:gd name="T10" fmla="*/ 2080 w 2080"/>
              <a:gd name="T11" fmla="*/ 1040 h 2080"/>
              <a:gd name="T12" fmla="*/ 2080 w 2080"/>
              <a:gd name="T13" fmla="*/ 1040 h 2080"/>
              <a:gd name="T14" fmla="*/ 1040 w 2080"/>
              <a:gd name="T15" fmla="*/ 2080 h 2080"/>
              <a:gd name="T16" fmla="*/ 1040 w 2080"/>
              <a:gd name="T17" fmla="*/ 2080 h 2080"/>
              <a:gd name="T18" fmla="*/ 1040 w 2080"/>
              <a:gd name="T19" fmla="*/ 2080 h 2080"/>
              <a:gd name="T20" fmla="*/ 0 w 2080"/>
              <a:gd name="T21" fmla="*/ 1040 h 2080"/>
              <a:gd name="T22" fmla="*/ 0 w 2080"/>
              <a:gd name="T23" fmla="*/ 1040 h 20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0"/>
              <a:gd name="T37" fmla="*/ 0 h 2080"/>
              <a:gd name="T38" fmla="*/ 2080 w 2080"/>
              <a:gd name="T39" fmla="*/ 2080 h 20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0" h="2080">
                <a:moveTo>
                  <a:pt x="0" y="1040"/>
                </a:moveTo>
                <a:cubicBezTo>
                  <a:pt x="0" y="466"/>
                  <a:pt x="466" y="0"/>
                  <a:pt x="1040" y="0"/>
                </a:cubicBezTo>
                <a:cubicBezTo>
                  <a:pt x="1040" y="0"/>
                  <a:pt x="1040" y="0"/>
                  <a:pt x="1040" y="0"/>
                </a:cubicBezTo>
                <a:cubicBezTo>
                  <a:pt x="1615" y="0"/>
                  <a:pt x="2080" y="466"/>
                  <a:pt x="2080" y="1040"/>
                </a:cubicBezTo>
                <a:cubicBezTo>
                  <a:pt x="2080" y="1040"/>
                  <a:pt x="2080" y="1040"/>
                  <a:pt x="2080" y="1040"/>
                </a:cubicBezTo>
                <a:cubicBezTo>
                  <a:pt x="2080" y="1615"/>
                  <a:pt x="1615" y="2080"/>
                  <a:pt x="1040" y="2080"/>
                </a:cubicBezTo>
                <a:cubicBezTo>
                  <a:pt x="1040" y="2080"/>
                  <a:pt x="1040" y="2080"/>
                  <a:pt x="1040" y="2080"/>
                </a:cubicBezTo>
                <a:cubicBezTo>
                  <a:pt x="466" y="2080"/>
                  <a:pt x="0" y="1615"/>
                  <a:pt x="0" y="1040"/>
                </a:cubicBezTo>
                <a:cubicBezTo>
                  <a:pt x="0" y="1040"/>
                  <a:pt x="0" y="1040"/>
                  <a:pt x="0" y="104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3.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/>
            </a:r>
            <a:b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</a:b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Risk </a:t>
            </a:r>
          </a:p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Treatment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2997255" y="4337723"/>
            <a:ext cx="969264" cy="725597"/>
          </a:xfrm>
          <a:custGeom>
            <a:avLst/>
            <a:gdLst>
              <a:gd name="T0" fmla="*/ 0 w 2080"/>
              <a:gd name="T1" fmla="*/ 1040 h 2080"/>
              <a:gd name="T2" fmla="*/ 1040 w 2080"/>
              <a:gd name="T3" fmla="*/ 0 h 2080"/>
              <a:gd name="T4" fmla="*/ 1040 w 2080"/>
              <a:gd name="T5" fmla="*/ 0 h 2080"/>
              <a:gd name="T6" fmla="*/ 1040 w 2080"/>
              <a:gd name="T7" fmla="*/ 0 h 2080"/>
              <a:gd name="T8" fmla="*/ 2080 w 2080"/>
              <a:gd name="T9" fmla="*/ 1040 h 2080"/>
              <a:gd name="T10" fmla="*/ 2080 w 2080"/>
              <a:gd name="T11" fmla="*/ 1040 h 2080"/>
              <a:gd name="T12" fmla="*/ 2080 w 2080"/>
              <a:gd name="T13" fmla="*/ 1040 h 2080"/>
              <a:gd name="T14" fmla="*/ 1040 w 2080"/>
              <a:gd name="T15" fmla="*/ 2080 h 2080"/>
              <a:gd name="T16" fmla="*/ 1040 w 2080"/>
              <a:gd name="T17" fmla="*/ 2080 h 2080"/>
              <a:gd name="T18" fmla="*/ 1040 w 2080"/>
              <a:gd name="T19" fmla="*/ 2080 h 2080"/>
              <a:gd name="T20" fmla="*/ 0 w 2080"/>
              <a:gd name="T21" fmla="*/ 1040 h 2080"/>
              <a:gd name="T22" fmla="*/ 0 w 2080"/>
              <a:gd name="T23" fmla="*/ 1040 h 20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0"/>
              <a:gd name="T37" fmla="*/ 0 h 2080"/>
              <a:gd name="T38" fmla="*/ 2080 w 2080"/>
              <a:gd name="T39" fmla="*/ 2080 h 20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0" h="2080">
                <a:moveTo>
                  <a:pt x="0" y="1040"/>
                </a:moveTo>
                <a:cubicBezTo>
                  <a:pt x="0" y="466"/>
                  <a:pt x="466" y="0"/>
                  <a:pt x="1040" y="0"/>
                </a:cubicBezTo>
                <a:cubicBezTo>
                  <a:pt x="1040" y="0"/>
                  <a:pt x="1040" y="0"/>
                  <a:pt x="1040" y="0"/>
                </a:cubicBezTo>
                <a:cubicBezTo>
                  <a:pt x="1615" y="0"/>
                  <a:pt x="2080" y="466"/>
                  <a:pt x="2080" y="1040"/>
                </a:cubicBezTo>
                <a:cubicBezTo>
                  <a:pt x="2080" y="1040"/>
                  <a:pt x="2080" y="1040"/>
                  <a:pt x="2080" y="1040"/>
                </a:cubicBezTo>
                <a:cubicBezTo>
                  <a:pt x="2080" y="1615"/>
                  <a:pt x="1615" y="2080"/>
                  <a:pt x="1040" y="2080"/>
                </a:cubicBezTo>
                <a:cubicBezTo>
                  <a:pt x="1040" y="2080"/>
                  <a:pt x="1040" y="2080"/>
                  <a:pt x="1040" y="2080"/>
                </a:cubicBezTo>
                <a:cubicBezTo>
                  <a:pt x="466" y="2080"/>
                  <a:pt x="0" y="1615"/>
                  <a:pt x="0" y="1040"/>
                </a:cubicBezTo>
                <a:cubicBezTo>
                  <a:pt x="0" y="1040"/>
                  <a:pt x="0" y="1040"/>
                  <a:pt x="0" y="104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4.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/>
            </a:r>
            <a:b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</a:b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Risk Communication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3" name="Freeform 39"/>
          <p:cNvSpPr>
            <a:spLocks/>
          </p:cNvSpPr>
          <p:nvPr/>
        </p:nvSpPr>
        <p:spPr bwMode="auto">
          <a:xfrm>
            <a:off x="2464889" y="3061393"/>
            <a:ext cx="969264" cy="725597"/>
          </a:xfrm>
          <a:custGeom>
            <a:avLst/>
            <a:gdLst>
              <a:gd name="T0" fmla="*/ 0 w 2080"/>
              <a:gd name="T1" fmla="*/ 1040 h 2080"/>
              <a:gd name="T2" fmla="*/ 1040 w 2080"/>
              <a:gd name="T3" fmla="*/ 0 h 2080"/>
              <a:gd name="T4" fmla="*/ 1040 w 2080"/>
              <a:gd name="T5" fmla="*/ 0 h 2080"/>
              <a:gd name="T6" fmla="*/ 1040 w 2080"/>
              <a:gd name="T7" fmla="*/ 0 h 2080"/>
              <a:gd name="T8" fmla="*/ 2080 w 2080"/>
              <a:gd name="T9" fmla="*/ 1040 h 2080"/>
              <a:gd name="T10" fmla="*/ 2080 w 2080"/>
              <a:gd name="T11" fmla="*/ 1040 h 2080"/>
              <a:gd name="T12" fmla="*/ 2080 w 2080"/>
              <a:gd name="T13" fmla="*/ 1040 h 2080"/>
              <a:gd name="T14" fmla="*/ 1040 w 2080"/>
              <a:gd name="T15" fmla="*/ 2080 h 2080"/>
              <a:gd name="T16" fmla="*/ 1040 w 2080"/>
              <a:gd name="T17" fmla="*/ 2080 h 2080"/>
              <a:gd name="T18" fmla="*/ 1040 w 2080"/>
              <a:gd name="T19" fmla="*/ 2080 h 2080"/>
              <a:gd name="T20" fmla="*/ 0 w 2080"/>
              <a:gd name="T21" fmla="*/ 1040 h 2080"/>
              <a:gd name="T22" fmla="*/ 0 w 2080"/>
              <a:gd name="T23" fmla="*/ 1040 h 20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0"/>
              <a:gd name="T37" fmla="*/ 0 h 2080"/>
              <a:gd name="T38" fmla="*/ 2080 w 2080"/>
              <a:gd name="T39" fmla="*/ 2080 h 20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0" h="2080">
                <a:moveTo>
                  <a:pt x="0" y="1040"/>
                </a:moveTo>
                <a:cubicBezTo>
                  <a:pt x="0" y="466"/>
                  <a:pt x="466" y="0"/>
                  <a:pt x="1040" y="0"/>
                </a:cubicBezTo>
                <a:cubicBezTo>
                  <a:pt x="1040" y="0"/>
                  <a:pt x="1040" y="0"/>
                  <a:pt x="1040" y="0"/>
                </a:cubicBezTo>
                <a:cubicBezTo>
                  <a:pt x="1615" y="0"/>
                  <a:pt x="2080" y="466"/>
                  <a:pt x="2080" y="1040"/>
                </a:cubicBezTo>
                <a:cubicBezTo>
                  <a:pt x="2080" y="1040"/>
                  <a:pt x="2080" y="1040"/>
                  <a:pt x="2080" y="1040"/>
                </a:cubicBezTo>
                <a:cubicBezTo>
                  <a:pt x="2080" y="1615"/>
                  <a:pt x="1615" y="2080"/>
                  <a:pt x="1040" y="2080"/>
                </a:cubicBezTo>
                <a:cubicBezTo>
                  <a:pt x="1040" y="2080"/>
                  <a:pt x="1040" y="2080"/>
                  <a:pt x="1040" y="2080"/>
                </a:cubicBezTo>
                <a:cubicBezTo>
                  <a:pt x="466" y="2080"/>
                  <a:pt x="0" y="1615"/>
                  <a:pt x="0" y="1040"/>
                </a:cubicBezTo>
                <a:cubicBezTo>
                  <a:pt x="0" y="1040"/>
                  <a:pt x="0" y="1040"/>
                  <a:pt x="0" y="104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lIns="45720" rIns="45720" anchor="ctr"/>
          <a:lstStyle/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5. 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Risk </a:t>
            </a:r>
          </a:p>
          <a:p>
            <a:pPr marL="0" marR="0" lvl="0" indent="0" algn="ctr" defTabSz="9124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Monitoring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7199" y="1944704"/>
            <a:ext cx="2007690" cy="955419"/>
            <a:chOff x="457199" y="1481557"/>
            <a:chExt cx="2007690" cy="1205588"/>
          </a:xfrm>
        </p:grpSpPr>
        <p:sp>
          <p:nvSpPr>
            <p:cNvPr id="35" name="Line Callout 1 34"/>
            <p:cNvSpPr/>
            <p:nvPr/>
          </p:nvSpPr>
          <p:spPr>
            <a:xfrm>
              <a:off x="457199" y="1481557"/>
              <a:ext cx="2007690" cy="1205588"/>
            </a:xfrm>
            <a:prstGeom prst="borderCallout1">
              <a:avLst>
                <a:gd name="adj1" fmla="val 41009"/>
                <a:gd name="adj2" fmla="val 102843"/>
                <a:gd name="adj3" fmla="val 149799"/>
                <a:gd name="adj4" fmla="val 179661"/>
              </a:avLst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5967" y="1497698"/>
              <a:ext cx="1998921" cy="1086452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Scope and Boundary</a:t>
              </a:r>
            </a:p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Policy &amp; Procedure</a:t>
              </a:r>
            </a:p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Steering / Governance Committee</a:t>
              </a:r>
            </a:p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Roles and Responsibilities</a:t>
              </a:r>
            </a:p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ISRM Criteria(s)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199" y="3262637"/>
            <a:ext cx="2011680" cy="956545"/>
            <a:chOff x="457199" y="3144580"/>
            <a:chExt cx="2011680" cy="1207008"/>
          </a:xfrm>
        </p:grpSpPr>
        <p:sp>
          <p:nvSpPr>
            <p:cNvPr id="38" name="Line Callout 1 37"/>
            <p:cNvSpPr/>
            <p:nvPr/>
          </p:nvSpPr>
          <p:spPr>
            <a:xfrm>
              <a:off x="457199" y="3144580"/>
              <a:ext cx="2011680" cy="1207008"/>
            </a:xfrm>
            <a:prstGeom prst="borderCallout1">
              <a:avLst>
                <a:gd name="adj1" fmla="val 63337"/>
                <a:gd name="adj2" fmla="val 102144"/>
                <a:gd name="adj3" fmla="val 39830"/>
                <a:gd name="adj4" fmla="val 109272"/>
              </a:avLst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200" y="3159197"/>
              <a:ext cx="1998921" cy="91314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Monitor</a:t>
              </a:r>
            </a:p>
            <a:p>
              <a:pPr marL="342900" marR="0" lvl="1" indent="-11430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Risk Treatment</a:t>
              </a:r>
            </a:p>
            <a:p>
              <a:pPr marL="342900" marR="0" lvl="1" indent="-11430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Residual Risk</a:t>
              </a:r>
            </a:p>
            <a:p>
              <a:pPr marL="342900" marR="0" lvl="1" indent="-11430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New Risks</a:t>
              </a:r>
            </a:p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Identify change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5967" y="4569268"/>
            <a:ext cx="2011680" cy="1145732"/>
            <a:chOff x="465967" y="4899671"/>
            <a:chExt cx="2011680" cy="1207008"/>
          </a:xfrm>
        </p:grpSpPr>
        <p:sp>
          <p:nvSpPr>
            <p:cNvPr id="41" name="Line Callout 1 40"/>
            <p:cNvSpPr/>
            <p:nvPr/>
          </p:nvSpPr>
          <p:spPr>
            <a:xfrm>
              <a:off x="465967" y="4899671"/>
              <a:ext cx="2011680" cy="1207008"/>
            </a:xfrm>
            <a:prstGeom prst="borderCallout1">
              <a:avLst>
                <a:gd name="adj1" fmla="val 56289"/>
                <a:gd name="adj2" fmla="val 104787"/>
                <a:gd name="adj3" fmla="val 27976"/>
                <a:gd name="adj4" fmla="val 139851"/>
              </a:avLst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8726" y="4900645"/>
              <a:ext cx="1998921" cy="977833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Develop Final ISRM Report</a:t>
              </a:r>
            </a:p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Communicate Residual Risks to Management</a:t>
              </a:r>
            </a:p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Obtain Management Approval</a:t>
              </a:r>
            </a:p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Conduct awareness sessions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75120" y="1991201"/>
            <a:ext cx="2011680" cy="998350"/>
            <a:chOff x="6675120" y="1540230"/>
            <a:chExt cx="2011680" cy="1259761"/>
          </a:xfrm>
        </p:grpSpPr>
        <p:sp>
          <p:nvSpPr>
            <p:cNvPr id="44" name="Line Callout 1 43"/>
            <p:cNvSpPr/>
            <p:nvPr/>
          </p:nvSpPr>
          <p:spPr>
            <a:xfrm>
              <a:off x="6675120" y="1540230"/>
              <a:ext cx="2011680" cy="1207008"/>
            </a:xfrm>
            <a:prstGeom prst="borderCallout1">
              <a:avLst>
                <a:gd name="adj1" fmla="val 51343"/>
                <a:gd name="adj2" fmla="val -5162"/>
                <a:gd name="adj3" fmla="val 48550"/>
                <a:gd name="adj4" fmla="val -93879"/>
              </a:avLst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87879" y="1540230"/>
              <a:ext cx="1998921" cy="1259761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Perform BIA</a:t>
              </a:r>
            </a:p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Identify</a:t>
              </a:r>
            </a:p>
            <a:p>
              <a:pPr marL="342900" marR="0" lvl="1" indent="-11430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  <a:tabLst/>
                <a:defRPr/>
              </a:pPr>
              <a:r>
                <a:rPr lang="en-US" sz="1050" kern="0" baseline="0" dirty="0">
                  <a:latin typeface="Arial"/>
                </a:rPr>
                <a:t>Information Assets</a:t>
              </a:r>
            </a:p>
            <a:p>
              <a:pPr marL="342900" marR="0" lvl="1" indent="-11430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  <a:tabLst/>
                <a:defRPr/>
              </a:pPr>
              <a:r>
                <a:rPr lang="en-US" sz="1050" kern="0" baseline="0" dirty="0">
                  <a:latin typeface="Arial"/>
                </a:rPr>
                <a:t>Vulnerabilities</a:t>
              </a:r>
            </a:p>
            <a:p>
              <a:pPr marL="342900" marR="0" lvl="1" indent="-11430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  <a:tabLst/>
                <a:defRPr/>
              </a:pPr>
              <a:r>
                <a:rPr lang="en-US" sz="1050" kern="0" baseline="0" dirty="0">
                  <a:latin typeface="Arial"/>
                </a:rPr>
                <a:t>Threats</a:t>
              </a:r>
            </a:p>
            <a:p>
              <a:pPr marL="342900" marR="0" lvl="1" indent="-11430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  <a:tabLst/>
                <a:defRPr/>
              </a:pPr>
              <a:r>
                <a:rPr lang="en-US" sz="1050" kern="0" baseline="0" dirty="0">
                  <a:latin typeface="Arial"/>
                </a:rPr>
                <a:t>Controls</a:t>
              </a:r>
            </a:p>
            <a:p>
              <a:pPr marL="342900" marR="0" lvl="1" indent="-11430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  <a:tabLst/>
                <a:defRPr/>
              </a:pPr>
              <a:r>
                <a:rPr lang="en-US" sz="1050" kern="0" baseline="0" dirty="0">
                  <a:latin typeface="Arial"/>
                </a:rPr>
                <a:t>Inherent Risks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675120" y="3226474"/>
            <a:ext cx="2011680" cy="1135697"/>
            <a:chOff x="6675120" y="3098946"/>
            <a:chExt cx="2011680" cy="1433069"/>
          </a:xfrm>
        </p:grpSpPr>
        <p:sp>
          <p:nvSpPr>
            <p:cNvPr id="47" name="Line Callout 1 46"/>
            <p:cNvSpPr/>
            <p:nvPr/>
          </p:nvSpPr>
          <p:spPr>
            <a:xfrm>
              <a:off x="6675120" y="3098946"/>
              <a:ext cx="2011680" cy="1402221"/>
            </a:xfrm>
            <a:prstGeom prst="borderCallout1">
              <a:avLst>
                <a:gd name="adj1" fmla="val 51399"/>
                <a:gd name="adj2" fmla="val -7276"/>
                <a:gd name="adj3" fmla="val 30453"/>
                <a:gd name="adj4" fmla="val -28700"/>
              </a:avLst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87879" y="3098947"/>
              <a:ext cx="1998921" cy="1433068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Assess</a:t>
              </a:r>
            </a:p>
            <a:p>
              <a:pPr marL="342900" lvl="1" indent="-114300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</a:pPr>
              <a:r>
                <a:rPr lang="en-US" sz="1050" kern="0" baseline="0" dirty="0">
                  <a:latin typeface="Arial"/>
                </a:rPr>
                <a:t>Information Asset Value &amp; Classification</a:t>
              </a:r>
            </a:p>
            <a:p>
              <a:pPr marL="342900" lvl="1" indent="-114300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</a:pPr>
              <a:r>
                <a:rPr lang="en-US" sz="1050" kern="0" baseline="0" dirty="0">
                  <a:latin typeface="Arial"/>
                </a:rPr>
                <a:t>Vulnerability Factor</a:t>
              </a:r>
            </a:p>
            <a:p>
              <a:pPr marL="342900" lvl="1" indent="-114300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</a:pPr>
              <a:r>
                <a:rPr lang="en-US" sz="1050" kern="0" baseline="0" dirty="0">
                  <a:latin typeface="Arial"/>
                </a:rPr>
                <a:t>Threat Likelihood</a:t>
              </a:r>
            </a:p>
            <a:p>
              <a:pPr marL="342900" lvl="1" indent="-114300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</a:pPr>
              <a:r>
                <a:rPr lang="en-US" sz="1050" kern="0" baseline="0" dirty="0">
                  <a:latin typeface="Arial"/>
                </a:rPr>
                <a:t>Controls Effectiveness</a:t>
              </a:r>
            </a:p>
            <a:p>
              <a:pPr marL="342900" lvl="1" indent="-114300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</a:pPr>
              <a:r>
                <a:rPr lang="en-US" sz="1050" kern="0" baseline="0" dirty="0">
                  <a:latin typeface="Arial"/>
                </a:rPr>
                <a:t>Cost of Control</a:t>
              </a:r>
            </a:p>
            <a:p>
              <a:pPr marL="342900" lvl="1" indent="-114300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</a:pPr>
              <a:r>
                <a:rPr lang="en-US" sz="1050" kern="0" baseline="0" dirty="0">
                  <a:latin typeface="Arial"/>
                </a:rPr>
                <a:t>Initial Residual Risk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75120" y="4653533"/>
            <a:ext cx="2011680" cy="1032018"/>
            <a:chOff x="6675120" y="4899671"/>
            <a:chExt cx="2011680" cy="1207982"/>
          </a:xfrm>
        </p:grpSpPr>
        <p:sp>
          <p:nvSpPr>
            <p:cNvPr id="50" name="Line Callout 1 49"/>
            <p:cNvSpPr/>
            <p:nvPr/>
          </p:nvSpPr>
          <p:spPr>
            <a:xfrm>
              <a:off x="6675120" y="4900645"/>
              <a:ext cx="2011680" cy="1207008"/>
            </a:xfrm>
            <a:prstGeom prst="borderCallout1">
              <a:avLst>
                <a:gd name="adj1" fmla="val 56629"/>
                <a:gd name="adj2" fmla="val -6219"/>
                <a:gd name="adj3" fmla="val 27464"/>
                <a:gd name="adj4" fmla="val -54147"/>
              </a:avLst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87879" y="4899671"/>
              <a:ext cx="1998921" cy="1168573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Select Treatment Option</a:t>
              </a:r>
            </a:p>
            <a:p>
              <a:pPr marL="342900" lvl="1" indent="-114300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</a:pPr>
              <a:r>
                <a:rPr lang="en-US" sz="1050" kern="0" baseline="0" dirty="0">
                  <a:latin typeface="Arial"/>
                </a:rPr>
                <a:t>Modify</a:t>
              </a:r>
            </a:p>
            <a:p>
              <a:pPr marL="342900" lvl="1" indent="-114300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</a:pPr>
              <a:r>
                <a:rPr lang="en-US" sz="1050" kern="0" baseline="0" dirty="0">
                  <a:latin typeface="Arial"/>
                </a:rPr>
                <a:t>Share</a:t>
              </a:r>
            </a:p>
            <a:p>
              <a:pPr marL="342900" lvl="1" indent="-114300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</a:pPr>
              <a:r>
                <a:rPr lang="en-US" sz="1050" kern="0" baseline="0" dirty="0">
                  <a:latin typeface="Arial"/>
                </a:rPr>
                <a:t>Avoid</a:t>
              </a:r>
            </a:p>
            <a:p>
              <a:pPr marL="342900" lvl="1" indent="-114300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anose="020B0604020202020204" pitchFamily="34" charset="0"/>
                <a:buChar char="-"/>
              </a:pPr>
              <a:r>
                <a:rPr lang="en-US" sz="1050" kern="0" baseline="0" dirty="0">
                  <a:latin typeface="Arial"/>
                </a:rPr>
                <a:t>Retain</a:t>
              </a:r>
            </a:p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Treat Risks</a:t>
              </a:r>
            </a:p>
            <a:p>
              <a:pPr marL="233363" marR="0" lvl="0" indent="-180975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Final Residual 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2705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BAB19F-02AF-4EE9-9A45-1C4AE82C7360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89BD34-C15A-4DB8-B423-3E3726B6637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124" name="Slide Number Placeholder 4"/>
          <p:cNvSpPr txBox="1">
            <a:spLocks noGrp="1"/>
          </p:cNvSpPr>
          <p:nvPr/>
        </p:nvSpPr>
        <p:spPr bwMode="auto">
          <a:xfrm>
            <a:off x="8458200" y="624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algn="r"/>
            <a:fld id="{E930FD3B-B545-483C-B337-32D46B2DBD2F}" type="slidenum">
              <a:rPr lang="en-US" altLang="en-US" sz="1400" baseline="0"/>
              <a:pPr algn="r"/>
              <a:t>14</a:t>
            </a:fld>
            <a:endParaRPr lang="en-US" altLang="en-US" sz="1400" baseline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Success Factors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914433" y="1553140"/>
            <a:ext cx="7155674" cy="4220353"/>
          </a:xfrm>
          <a:prstGeom prst="roundRect">
            <a:avLst>
              <a:gd name="adj" fmla="val 4167"/>
            </a:avLst>
          </a:prstGeom>
          <a:solidFill>
            <a:srgbClr val="808080">
              <a:lumMod val="20000"/>
              <a:lumOff val="80000"/>
            </a:srgbClr>
          </a:soli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Key factors to implementing a successful security risk management program include:</a:t>
            </a: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114458" y="2566806"/>
            <a:ext cx="716537" cy="2715768"/>
          </a:xfrm>
          <a:custGeom>
            <a:avLst/>
            <a:gdLst>
              <a:gd name="T0" fmla="*/ 0 w 471"/>
              <a:gd name="T1" fmla="*/ 2279 h 2279"/>
              <a:gd name="T2" fmla="*/ 0 w 471"/>
              <a:gd name="T3" fmla="*/ 0 h 2279"/>
              <a:gd name="T4" fmla="*/ 471 w 471"/>
              <a:gd name="T5" fmla="*/ 0 h 2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1" h="2279">
                <a:moveTo>
                  <a:pt x="0" y="2279"/>
                </a:moveTo>
                <a:lnTo>
                  <a:pt x="0" y="0"/>
                </a:lnTo>
                <a:lnTo>
                  <a:pt x="471" y="0"/>
                </a:lnTo>
              </a:path>
            </a:pathLst>
          </a:custGeom>
          <a:noFill/>
          <a:ln w="38100" cmpd="sng">
            <a:solidFill>
              <a:srgbClr val="4259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800" b="1" baseline="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109696" y="3919356"/>
            <a:ext cx="643752" cy="0"/>
          </a:xfrm>
          <a:prstGeom prst="line">
            <a:avLst/>
          </a:prstGeom>
          <a:noFill/>
          <a:ln w="38100">
            <a:solidFill>
              <a:srgbClr val="4259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800" b="1" baseline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1120808" y="3244669"/>
            <a:ext cx="635664" cy="0"/>
          </a:xfrm>
          <a:prstGeom prst="line">
            <a:avLst/>
          </a:prstGeom>
          <a:noFill/>
          <a:ln w="38100">
            <a:solidFill>
              <a:srgbClr val="4259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800" b="1" baseline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095409" y="4594044"/>
            <a:ext cx="643752" cy="0"/>
          </a:xfrm>
          <a:prstGeom prst="line">
            <a:avLst/>
          </a:prstGeom>
          <a:noFill/>
          <a:ln w="44450">
            <a:solidFill>
              <a:srgbClr val="4259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800" b="1" baseline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120809" y="5268731"/>
            <a:ext cx="643752" cy="0"/>
          </a:xfrm>
          <a:prstGeom prst="line">
            <a:avLst/>
          </a:prstGeom>
          <a:noFill/>
          <a:ln w="44450">
            <a:solidFill>
              <a:srgbClr val="4259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800" b="1" baseline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489589" y="2296931"/>
            <a:ext cx="6453693" cy="547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274320" tIns="109728" bIns="109728" anchor="ctr"/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Executive sponsorship 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1292258" y="2335031"/>
            <a:ext cx="399514" cy="45720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489589" y="3639956"/>
            <a:ext cx="6453693" cy="547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274320" tIns="109728" bIns="109728" anchor="ctr"/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Organizational maturity in terms of risk management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1292258" y="3684406"/>
            <a:ext cx="399514" cy="45720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489589" y="4313056"/>
            <a:ext cx="6453693" cy="547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274320" tIns="109728" bIns="109728" anchor="ctr"/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An atmosphere of open communication and teamwork</a:t>
            </a: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1292258" y="4360681"/>
            <a:ext cx="399514" cy="45720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1489589" y="4984569"/>
            <a:ext cx="6453693" cy="547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274320" tIns="109728" bIns="109728" anchor="ctr"/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Information security risk management team expertise</a:t>
            </a: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1292258" y="5035369"/>
            <a:ext cx="399514" cy="45720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1489589" y="2968444"/>
            <a:ext cx="6453693" cy="547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274320" tIns="109728" bIns="109728" anchor="ctr"/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Well-defined list of risk management stakeholders </a:t>
            </a: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1292258" y="3009719"/>
            <a:ext cx="399514" cy="45720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C816AD-1822-4272-996D-6856F5548128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A3FC4-A307-4185-8480-2319933E4B1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10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Organizational Commitment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028724" y="2819400"/>
            <a:ext cx="2227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GB" altLang="en-US" sz="1400" b="1" baseline="0" dirty="0" smtClean="0">
                <a:solidFill>
                  <a:srgbClr val="000000"/>
                </a:solidFill>
                <a:latin typeface="Arial"/>
              </a:rPr>
              <a:t>Continuous </a:t>
            </a:r>
            <a:r>
              <a:rPr lang="en-GB" altLang="en-US" sz="1400" b="1" baseline="0" dirty="0">
                <a:solidFill>
                  <a:srgbClr val="000000"/>
                </a:solidFill>
                <a:latin typeface="Arial"/>
              </a:rPr>
              <a:t>relationships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122073" y="1603583"/>
            <a:ext cx="4633135" cy="1161633"/>
            <a:chOff x="2122073" y="1603583"/>
            <a:chExt cx="4633135" cy="1161633"/>
          </a:xfrm>
        </p:grpSpPr>
        <p:sp>
          <p:nvSpPr>
            <p:cNvPr id="54" name="AutoShape 3"/>
            <p:cNvSpPr>
              <a:spLocks noChangeArrowheads="1"/>
            </p:cNvSpPr>
            <p:nvPr/>
          </p:nvSpPr>
          <p:spPr bwMode="auto">
            <a:xfrm>
              <a:off x="3631008" y="1603583"/>
              <a:ext cx="3124200" cy="1161633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/>
          </p:spPr>
          <p:txBody>
            <a:bodyPr wrap="square" lIns="36000" rIns="36000"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2122073" y="1981200"/>
              <a:ext cx="2095500" cy="565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</a:rPr>
                <a:t>Effective </a:t>
              </a:r>
              <a:r>
                <a:rPr kumimoji="0" lang="en-GB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</a:rPr>
                <a:t>management</a:t>
              </a:r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4467439" y="1990064"/>
              <a:ext cx="13557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Organization Commitment to ISRM</a:t>
              </a:r>
              <a:endParaRPr kumimoji="0" lang="en-GB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58" name="AutoShape 2"/>
          <p:cNvSpPr>
            <a:spLocks noChangeArrowheads="1"/>
          </p:cNvSpPr>
          <p:nvPr/>
        </p:nvSpPr>
        <p:spPr bwMode="auto">
          <a:xfrm flipV="1">
            <a:off x="1156873" y="4536562"/>
            <a:ext cx="7785100" cy="959909"/>
          </a:xfrm>
          <a:custGeom>
            <a:avLst/>
            <a:gdLst>
              <a:gd name="T0" fmla="*/ 7214553 w 21600"/>
              <a:gd name="T1" fmla="*/ 647700 h 21600"/>
              <a:gd name="T2" fmla="*/ 3892550 w 21600"/>
              <a:gd name="T3" fmla="*/ 1295400 h 21600"/>
              <a:gd name="T4" fmla="*/ 570547 w 21600"/>
              <a:gd name="T5" fmla="*/ 647700 h 21600"/>
              <a:gd name="T6" fmla="*/ 38925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83 w 21600"/>
              <a:gd name="T13" fmla="*/ 3383 h 21600"/>
              <a:gd name="T14" fmla="*/ 18217 w 21600"/>
              <a:gd name="T15" fmla="*/ 182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66" y="21600"/>
                </a:lnTo>
                <a:lnTo>
                  <a:pt x="1843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BE3"/>
          </a:solidFill>
          <a:ln w="9525">
            <a:solidFill>
              <a:srgbClr val="304047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260499" y="4191000"/>
            <a:ext cx="19431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en-US" sz="1600" b="1" i="1" baseline="0" dirty="0">
                <a:solidFill>
                  <a:srgbClr val="C00000"/>
                </a:solidFill>
                <a:latin typeface="Arial"/>
              </a:rPr>
              <a:t>Sound  basic practices </a:t>
            </a:r>
            <a:br>
              <a:rPr lang="en-GB" altLang="en-US" sz="1600" b="1" i="1" baseline="0" dirty="0">
                <a:solidFill>
                  <a:srgbClr val="C00000"/>
                </a:solidFill>
                <a:latin typeface="Arial"/>
              </a:rPr>
            </a:br>
            <a:r>
              <a:rPr lang="en-GB" altLang="en-US" sz="1600" b="1" i="1" baseline="0" dirty="0">
                <a:solidFill>
                  <a:srgbClr val="C00000"/>
                </a:solidFill>
                <a:latin typeface="Arial"/>
              </a:rPr>
              <a:t>‘on the ground’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4903373" y="4536563"/>
            <a:ext cx="2819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GB" altLang="en-US" sz="1400" b="1" baseline="0" dirty="0">
                <a:solidFill>
                  <a:srgbClr val="000000"/>
                </a:solidFill>
                <a:latin typeface="Arial"/>
              </a:rPr>
              <a:t>Disciplined </a:t>
            </a:r>
            <a:r>
              <a:rPr lang="en-GB" altLang="en-US" sz="1400" b="1" baseline="0" dirty="0" smtClean="0">
                <a:solidFill>
                  <a:srgbClr val="000000"/>
                </a:solidFill>
                <a:latin typeface="Arial"/>
              </a:rPr>
              <a:t>handling of </a:t>
            </a:r>
            <a:r>
              <a:rPr lang="en-GB" altLang="en-US" sz="1400" b="1" baseline="0" dirty="0">
                <a:solidFill>
                  <a:srgbClr val="000000"/>
                </a:solidFill>
                <a:latin typeface="Arial"/>
              </a:rPr>
              <a:t>changes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2115892" y="4561348"/>
            <a:ext cx="20786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GB" altLang="en-US" sz="1400" b="1" baseline="0" dirty="0">
                <a:solidFill>
                  <a:srgbClr val="000000"/>
                </a:solidFill>
                <a:latin typeface="Arial"/>
              </a:rPr>
              <a:t>Operational things ‘done right’</a:t>
            </a: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1475210" y="5188695"/>
            <a:ext cx="32384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en-US" sz="1400" b="1" baseline="0" dirty="0">
                <a:solidFill>
                  <a:srgbClr val="000000"/>
                </a:solidFill>
                <a:latin typeface="Arial"/>
              </a:rPr>
              <a:t>Other </a:t>
            </a:r>
            <a:r>
              <a:rPr lang="en-GB" altLang="en-US" sz="1400" b="1" baseline="0" dirty="0" smtClean="0">
                <a:solidFill>
                  <a:srgbClr val="000000"/>
                </a:solidFill>
                <a:latin typeface="Arial"/>
              </a:rPr>
              <a:t>risks </a:t>
            </a:r>
            <a:r>
              <a:rPr lang="en-GB" altLang="en-US" sz="1400" b="1" baseline="0" dirty="0">
                <a:solidFill>
                  <a:srgbClr val="000000"/>
                </a:solidFill>
                <a:latin typeface="Arial"/>
              </a:rPr>
              <a:t>controlled</a:t>
            </a:r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 flipV="1">
            <a:off x="2426873" y="3352800"/>
            <a:ext cx="5372100" cy="842946"/>
          </a:xfrm>
          <a:custGeom>
            <a:avLst/>
            <a:gdLst>
              <a:gd name="T0" fmla="*/ 4929897 w 21600"/>
              <a:gd name="T1" fmla="*/ 501650 h 21600"/>
              <a:gd name="T2" fmla="*/ 2686050 w 21600"/>
              <a:gd name="T3" fmla="*/ 1003300 h 21600"/>
              <a:gd name="T4" fmla="*/ 442203 w 21600"/>
              <a:gd name="T5" fmla="*/ 501650 h 21600"/>
              <a:gd name="T6" fmla="*/ 26860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78 w 21600"/>
              <a:gd name="T13" fmla="*/ 3578 h 21600"/>
              <a:gd name="T14" fmla="*/ 18022 w 21600"/>
              <a:gd name="T15" fmla="*/ 1802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555" y="21600"/>
                </a:lnTo>
                <a:lnTo>
                  <a:pt x="180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991"/>
          </a:solidFill>
          <a:ln w="9525">
            <a:solidFill>
              <a:srgbClr val="304047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1041582" y="3340100"/>
            <a:ext cx="22367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en-US" sz="1600" b="1" i="1" baseline="0" dirty="0">
                <a:solidFill>
                  <a:srgbClr val="C00000"/>
                </a:solidFill>
                <a:latin typeface="Arial"/>
              </a:rPr>
              <a:t>Active driving force</a:t>
            </a: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5612986" y="3352800"/>
            <a:ext cx="1042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en-US" sz="1400" b="1" baseline="0">
                <a:solidFill>
                  <a:schemeClr val="bg1"/>
                </a:solidFill>
                <a:latin typeface="Arial"/>
              </a:rPr>
              <a:t>Specialist know-how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3458748" y="3352800"/>
            <a:ext cx="1444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GB" altLang="en-US" sz="1400" b="1" baseline="0" dirty="0">
                <a:solidFill>
                  <a:schemeClr val="bg1"/>
                </a:solidFill>
                <a:latin typeface="Arial"/>
              </a:rPr>
              <a:t>Systematic risk assessment</a:t>
            </a: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5611962" y="3886200"/>
            <a:ext cx="17414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en-US" sz="1400" b="1" baseline="0" dirty="0">
                <a:solidFill>
                  <a:schemeClr val="bg1"/>
                </a:solidFill>
                <a:latin typeface="Arial"/>
              </a:rPr>
              <a:t>Independent review</a:t>
            </a: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3058576" y="3887969"/>
            <a:ext cx="11433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en-US" sz="1400" b="1" baseline="0" dirty="0" smtClean="0">
                <a:solidFill>
                  <a:schemeClr val="bg1"/>
                </a:solidFill>
                <a:latin typeface="Arial"/>
              </a:rPr>
              <a:t>Clear rules</a:t>
            </a:r>
            <a:endParaRPr lang="en-GB" altLang="en-US" sz="1400" b="1" baseline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1" name="Text Box 18"/>
          <p:cNvSpPr txBox="1">
            <a:spLocks noChangeArrowheads="1"/>
          </p:cNvSpPr>
          <p:nvPr/>
        </p:nvSpPr>
        <p:spPr bwMode="auto">
          <a:xfrm>
            <a:off x="5062868" y="5188695"/>
            <a:ext cx="3581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GB" altLang="en-US" sz="1400" b="1" baseline="0" dirty="0">
                <a:solidFill>
                  <a:srgbClr val="000000"/>
                </a:solidFill>
                <a:latin typeface="Arial"/>
              </a:rPr>
              <a:t>Controlled access to system capabilities</a:t>
            </a:r>
          </a:p>
        </p:txBody>
      </p:sp>
    </p:spTree>
    <p:extLst>
      <p:ext uri="{BB962C8B-B14F-4D97-AF65-F5344CB8AC3E}">
        <p14:creationId xmlns:p14="http://schemas.microsoft.com/office/powerpoint/2010/main" val="3434614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DA270C-F5DB-446F-B79C-52C7A5A53C6A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9CAD81-BA73-4C11-AAFD-4533A271D5C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6388" name="Date Placeholder 3"/>
          <p:cNvSpPr txBox="1">
            <a:spLocks noGrp="1"/>
          </p:cNvSpPr>
          <p:nvPr/>
        </p:nvSpPr>
        <p:spPr bwMode="auto">
          <a:xfrm>
            <a:off x="7239000" y="6248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algn="ctr"/>
            <a:fld id="{8DE10320-1612-4A63-A4B7-87F8ACAAB257}" type="datetime1">
              <a:rPr lang="en-US" altLang="en-US" sz="1400" baseline="0"/>
              <a:pPr algn="ctr"/>
              <a:t>5/8/2018</a:t>
            </a:fld>
            <a:endParaRPr lang="en-US" altLang="en-US" sz="1400" baseline="0"/>
          </a:p>
        </p:txBody>
      </p:sp>
      <p:sp>
        <p:nvSpPr>
          <p:cNvPr id="16389" name="Slide Number Placeholder 4"/>
          <p:cNvSpPr txBox="1">
            <a:spLocks noGrp="1"/>
          </p:cNvSpPr>
          <p:nvPr/>
        </p:nvSpPr>
        <p:spPr bwMode="auto">
          <a:xfrm>
            <a:off x="8458200" y="624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algn="r"/>
            <a:fld id="{5B5AE6F7-6BD6-486E-8A42-62E3E7C62B63}" type="slidenum">
              <a:rPr lang="en-US" altLang="en-US" sz="1400" baseline="0"/>
              <a:pPr algn="r"/>
              <a:t>16</a:t>
            </a:fld>
            <a:endParaRPr lang="en-US" altLang="en-US" sz="1400" baseline="0"/>
          </a:p>
        </p:txBody>
      </p:sp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1752600" y="2819400"/>
            <a:ext cx="548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algn="ctr"/>
            <a:r>
              <a:rPr lang="en-US" altLang="en-US" sz="4000" b="1" dirty="0"/>
              <a:t>For more </a:t>
            </a:r>
            <a:r>
              <a:rPr lang="en-US" altLang="en-US" sz="4000" b="1" dirty="0">
                <a:solidFill>
                  <a:srgbClr val="FFC000"/>
                </a:solidFill>
              </a:rPr>
              <a:t>information, </a:t>
            </a:r>
            <a:r>
              <a:rPr lang="en-US" altLang="en-US" sz="4000" b="1" dirty="0"/>
              <a:t>visit  </a:t>
            </a:r>
            <a:r>
              <a:rPr lang="en-US" altLang="en-US" sz="4000" b="1" dirty="0" smtClean="0"/>
              <a:t>www.motc.gov.qa</a:t>
            </a:r>
            <a:endParaRPr lang="en-US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761CCB-6800-4586-A923-9B7C1B828F60}" type="datetime1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62CA5-E04D-4316-B82C-310C6DDD0DF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Target Audience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143000" y="1786269"/>
            <a:ext cx="6954837" cy="3700131"/>
          </a:xfrm>
          <a:prstGeom prst="roundRect">
            <a:avLst>
              <a:gd name="adj" fmla="val 4167"/>
            </a:avLst>
          </a:prstGeom>
          <a:solidFill>
            <a:srgbClr val="808080">
              <a:lumMod val="20000"/>
              <a:lumOff val="80000"/>
            </a:srgbClr>
          </a:soli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This session is primarily intended for: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401762" y="2209801"/>
            <a:ext cx="6400800" cy="438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274320" tIns="91440" bIns="91440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  </a:t>
            </a: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Senior </a:t>
            </a: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executives/ Decision Makers 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281112" y="2209800"/>
            <a:ext cx="365125" cy="438912"/>
          </a:xfrm>
          <a:prstGeom prst="roundRect">
            <a:avLst>
              <a:gd name="adj" fmla="val 0"/>
            </a:avLst>
          </a:prstGeom>
          <a:solidFill>
            <a:srgbClr val="FBAE34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504343" y="2755148"/>
            <a:ext cx="6275234" cy="4300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274320" tIns="91440" bIns="91440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 IS/ IT Security </a:t>
            </a: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Managers and </a:t>
            </a: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Auditors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1271587" y="2746251"/>
            <a:ext cx="365979" cy="438912"/>
          </a:xfrm>
          <a:prstGeom prst="roundRect">
            <a:avLst>
              <a:gd name="adj" fmla="val 0"/>
            </a:avLst>
          </a:prstGeom>
          <a:solidFill>
            <a:srgbClr val="FBAE34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423028" y="3789916"/>
            <a:ext cx="6400800" cy="438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274320" tIns="91440" bIns="91440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  CIO/ IT Managers 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1272216" y="3791597"/>
            <a:ext cx="365125" cy="438912"/>
          </a:xfrm>
          <a:prstGeom prst="roundRect">
            <a:avLst>
              <a:gd name="adj" fmla="val 0"/>
            </a:avLst>
          </a:prstGeom>
          <a:solidFill>
            <a:srgbClr val="FBAE34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1423028" y="4325197"/>
            <a:ext cx="6400800" cy="438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274320" tIns="91440" bIns="91440" anchor="ctr">
            <a:spAutoFit/>
          </a:bodyPr>
          <a:lstStyle>
            <a:lvl1pPr marL="60325" indent="-60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-60325" algn="l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Business Managers (Process Owners)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1272216" y="4325197"/>
            <a:ext cx="365760" cy="438912"/>
          </a:xfrm>
          <a:prstGeom prst="roundRect">
            <a:avLst>
              <a:gd name="adj" fmla="val 0"/>
            </a:avLst>
          </a:prstGeom>
          <a:solidFill>
            <a:srgbClr val="FBAE34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1423029" y="4890351"/>
            <a:ext cx="6400800" cy="438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274320" tIns="91440" bIns="91440" anchor="ctr">
            <a:spAutoFit/>
          </a:bodyPr>
          <a:lstStyle/>
          <a:p>
            <a:pPr marL="0" marR="0" lvl="0" indent="-60325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System </a:t>
            </a: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and Information </a:t>
            </a: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Owners 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1286387" y="4886730"/>
            <a:ext cx="365760" cy="438912"/>
          </a:xfrm>
          <a:prstGeom prst="roundRect">
            <a:avLst>
              <a:gd name="adj" fmla="val 0"/>
            </a:avLst>
          </a:prstGeom>
          <a:solidFill>
            <a:srgbClr val="FBAE34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1391126" y="3263328"/>
            <a:ext cx="6400805" cy="438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274320" tIns="91440" bIns="91440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  Governance Risk &amp; Compliance Managers </a:t>
            </a:r>
            <a:endParaRPr kumimoji="0" lang="en-US" altLang="en-US" sz="16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1283176" y="3263327"/>
            <a:ext cx="365125" cy="438912"/>
          </a:xfrm>
          <a:prstGeom prst="roundRect">
            <a:avLst>
              <a:gd name="adj" fmla="val 0"/>
            </a:avLst>
          </a:prstGeom>
          <a:solidFill>
            <a:srgbClr val="FBAE34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ingdings" pitchFamily="2" charset="2"/>
              </a:rPr>
              <a:t>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761CCB-6800-4586-A923-9B7C1B828F60}" type="datetime1">
              <a:rPr lang="en-US"/>
              <a:pPr>
                <a:defRPr/>
              </a:pPr>
              <a:t>5/8/2018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62CA5-E04D-4316-B82C-310C6DDD0DF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Table of Content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1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</a:pPr>
            <a:r>
              <a:rPr lang="en-US" sz="1600" dirty="0" smtClean="0"/>
              <a:t>Need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</a:pPr>
            <a:r>
              <a:rPr lang="en-US" sz="1600" dirty="0" smtClean="0"/>
              <a:t>Risk Management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</a:pPr>
            <a:r>
              <a:rPr lang="en-US" sz="1600" dirty="0" smtClean="0"/>
              <a:t>IS </a:t>
            </a:r>
            <a:r>
              <a:rPr lang="en-US" sz="1600" dirty="0"/>
              <a:t>Risk </a:t>
            </a:r>
            <a:r>
              <a:rPr lang="en-US" sz="1600" dirty="0" smtClean="0"/>
              <a:t>Management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</a:pPr>
            <a:r>
              <a:rPr lang="en-US" sz="1600" dirty="0"/>
              <a:t>Why manage </a:t>
            </a:r>
            <a:r>
              <a:rPr lang="en-US" sz="1600" dirty="0" smtClean="0"/>
              <a:t>IS </a:t>
            </a:r>
            <a:r>
              <a:rPr lang="en-US" sz="1600" dirty="0"/>
              <a:t>Risk?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</a:pPr>
            <a:r>
              <a:rPr lang="en-US" sz="1600" dirty="0"/>
              <a:t>Benefits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</a:pPr>
            <a:r>
              <a:rPr lang="en-US" sz="1600" dirty="0" smtClean="0"/>
              <a:t>How </a:t>
            </a:r>
            <a:r>
              <a:rPr lang="en-US" sz="1600" dirty="0"/>
              <a:t>to manage </a:t>
            </a:r>
            <a:r>
              <a:rPr lang="en-US" sz="1600" dirty="0" smtClean="0"/>
              <a:t>IS </a:t>
            </a:r>
            <a:r>
              <a:rPr lang="en-US" sz="1600" dirty="0"/>
              <a:t>Risk?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</a:pPr>
            <a:r>
              <a:rPr lang="en-US" sz="1600" dirty="0" smtClean="0"/>
              <a:t>IS Risk Management Framework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</a:pPr>
            <a:r>
              <a:rPr lang="en-US" sz="1600" dirty="0" smtClean="0"/>
              <a:t>Approach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</a:pPr>
            <a:r>
              <a:rPr lang="en-US" sz="1600" dirty="0"/>
              <a:t>Success </a:t>
            </a:r>
            <a:r>
              <a:rPr lang="en-US" sz="1600" dirty="0" smtClean="0"/>
              <a:t>Factors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</a:pPr>
            <a:r>
              <a:rPr lang="en-US" sz="1600" dirty="0" smtClean="0"/>
              <a:t>Organizational Commitment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</a:pPr>
            <a:r>
              <a:rPr lang="en-US" sz="1600" dirty="0" smtClean="0"/>
              <a:t>IS Risk Assessment plan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780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C816AD-1822-4272-996D-6856F5548128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A3FC4-A307-4185-8480-2319933E4B1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812800" y="1919288"/>
            <a:ext cx="6789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9063" indent="-119063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 sz="1600"/>
          </a:p>
          <a:p>
            <a:pPr>
              <a:spcBef>
                <a:spcPct val="20000"/>
              </a:spcBef>
            </a:pPr>
            <a:endParaRPr lang="en-US" altLang="en-US" sz="1600"/>
          </a:p>
        </p:txBody>
      </p:sp>
      <p:sp>
        <p:nvSpPr>
          <p:cNvPr id="410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59118" y="1534642"/>
            <a:ext cx="4527682" cy="3932518"/>
            <a:chOff x="2718220" y="1339281"/>
            <a:chExt cx="6023107" cy="4581525"/>
          </a:xfrm>
        </p:grpSpPr>
        <p:pic>
          <p:nvPicPr>
            <p:cNvPr id="9" name="Picture 2" descr="image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220" y="1339281"/>
              <a:ext cx="2990850" cy="458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image0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377" y="1358331"/>
              <a:ext cx="3028950" cy="456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image00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4" r="25734" b="11542"/>
          <a:stretch/>
        </p:blipFill>
        <p:spPr bwMode="auto">
          <a:xfrm>
            <a:off x="457200" y="1524000"/>
            <a:ext cx="3508744" cy="394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C816AD-1822-4272-996D-6856F5548128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A3FC4-A307-4185-8480-2319933E4B1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10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599161"/>
            <a:ext cx="8253038" cy="4039639"/>
            <a:chOff x="457200" y="1599161"/>
            <a:chExt cx="8253038" cy="5106439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8" t="2759"/>
            <a:stretch/>
          </p:blipFill>
          <p:spPr>
            <a:xfrm>
              <a:off x="3317369" y="4187399"/>
              <a:ext cx="3157859" cy="2518201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457200" y="1599161"/>
              <a:ext cx="8253038" cy="5106439"/>
              <a:chOff x="457200" y="1599161"/>
              <a:chExt cx="8253038" cy="5106439"/>
            </a:xfrm>
          </p:grpSpPr>
          <p:sp>
            <p:nvSpPr>
              <p:cNvPr id="4100" name="Text Box 24"/>
              <p:cNvSpPr txBox="1">
                <a:spLocks noChangeArrowheads="1"/>
              </p:cNvSpPr>
              <p:nvPr/>
            </p:nvSpPr>
            <p:spPr bwMode="auto">
              <a:xfrm>
                <a:off x="812800" y="2383409"/>
                <a:ext cx="6789738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19063" indent="-119063" eaLnBrk="0" hangingPunct="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pitchFamily="28" charset="-128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pitchFamily="28" charset="-128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pitchFamily="28" charset="-128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pitchFamily="28" charset="-128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pitchFamily="28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pitchFamily="28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pitchFamily="28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pitchFamily="28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charset="0"/>
                    <a:ea typeface="ＭＳ Ｐゴシック" pitchFamily="28" charset="-128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lang="en-US" altLang="en-US" sz="1600"/>
              </a:p>
              <a:p>
                <a:pPr>
                  <a:spcBef>
                    <a:spcPct val="20000"/>
                  </a:spcBef>
                </a:pPr>
                <a:endParaRPr lang="en-US" altLang="en-US" sz="1600"/>
              </a:p>
            </p:txBody>
          </p:sp>
          <p:pic>
            <p:nvPicPr>
              <p:cNvPr id="12" name="Picture 11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599161"/>
                <a:ext cx="3321800" cy="1856963"/>
              </a:xfrm>
              <a:prstGeom prst="rect">
                <a:avLst/>
              </a:prstGeom>
            </p:spPr>
          </p:pic>
          <p:pic>
            <p:nvPicPr>
              <p:cNvPr id="13" name="Picture 12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0887" y="1599161"/>
                <a:ext cx="4829351" cy="1190791"/>
              </a:xfrm>
              <a:prstGeom prst="rect">
                <a:avLst/>
              </a:prstGeom>
            </p:spPr>
          </p:pic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67" r="3637" b="18545"/>
              <a:stretch/>
            </p:blipFill>
            <p:spPr>
              <a:xfrm>
                <a:off x="3803362" y="3016490"/>
                <a:ext cx="4728388" cy="1486894"/>
              </a:xfrm>
              <a:prstGeom prst="rect">
                <a:avLst/>
              </a:prstGeom>
            </p:spPr>
          </p:pic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585982"/>
                <a:ext cx="3325194" cy="3119618"/>
              </a:xfrm>
              <a:prstGeom prst="rect">
                <a:avLst/>
              </a:prstGeom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96655"/>
            <a:ext cx="2425700" cy="8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9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C816AD-1822-4272-996D-6856F5548128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A3FC4-A307-4185-8480-2319933E4B1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0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1507" y="1676400"/>
            <a:ext cx="53534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75000"/>
            </a:pPr>
            <a:r>
              <a:rPr lang="en-US" sz="1600" baseline="0" dirty="0" smtClean="0">
                <a:latin typeface="Arial"/>
              </a:rPr>
              <a:t>Chinese saying in IS Risk Management context</a:t>
            </a:r>
            <a:endParaRPr lang="en-US" sz="1600" baseline="0" dirty="0">
              <a:latin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1956" y="3255157"/>
            <a:ext cx="1695403" cy="1351705"/>
            <a:chOff x="1652043" y="2730648"/>
            <a:chExt cx="1828800" cy="1708274"/>
          </a:xfrm>
        </p:grpSpPr>
        <p:sp>
          <p:nvSpPr>
            <p:cNvPr id="20" name="Explosion 1 19"/>
            <p:cNvSpPr/>
            <p:nvPr/>
          </p:nvSpPr>
          <p:spPr>
            <a:xfrm>
              <a:off x="1652043" y="2730648"/>
              <a:ext cx="1828800" cy="1708274"/>
            </a:xfrm>
            <a:prstGeom prst="irregularSeal1">
              <a:avLst/>
            </a:prstGeom>
            <a:solidFill>
              <a:srgbClr val="FFC000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92026" y="3321993"/>
              <a:ext cx="1250704" cy="44342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Organization’s “Crown Jewels”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65524" y="2150298"/>
            <a:ext cx="1764402" cy="1297255"/>
            <a:chOff x="2810081" y="1334336"/>
            <a:chExt cx="1903228" cy="1639460"/>
          </a:xfrm>
        </p:grpSpPr>
        <p:sp>
          <p:nvSpPr>
            <p:cNvPr id="23" name="Explosion 1 22"/>
            <p:cNvSpPr/>
            <p:nvPr/>
          </p:nvSpPr>
          <p:spPr>
            <a:xfrm>
              <a:off x="2810081" y="1334336"/>
              <a:ext cx="1903228" cy="1639460"/>
            </a:xfrm>
            <a:prstGeom prst="irregularSeal1">
              <a:avLst/>
            </a:prstGeom>
            <a:solidFill>
              <a:srgbClr val="FFC000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52855" y="1997423"/>
              <a:ext cx="1037258" cy="245048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Attract threats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11888" y="2133600"/>
            <a:ext cx="1692399" cy="1392218"/>
            <a:chOff x="5017455" y="1313233"/>
            <a:chExt cx="1825559" cy="1759474"/>
          </a:xfrm>
        </p:grpSpPr>
        <p:sp>
          <p:nvSpPr>
            <p:cNvPr id="26" name="Explosion 1 25"/>
            <p:cNvSpPr/>
            <p:nvPr/>
          </p:nvSpPr>
          <p:spPr>
            <a:xfrm>
              <a:off x="5017455" y="1313233"/>
              <a:ext cx="1825559" cy="1759474"/>
            </a:xfrm>
            <a:prstGeom prst="irregularSeal1">
              <a:avLst/>
            </a:prstGeom>
            <a:solidFill>
              <a:srgbClr val="FFC000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42021" y="1920996"/>
              <a:ext cx="1250703" cy="44342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Biggest vulnerabilities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87174" y="3191378"/>
            <a:ext cx="1708826" cy="1351705"/>
            <a:chOff x="6177346" y="2650044"/>
            <a:chExt cx="1843279" cy="1708274"/>
          </a:xfrm>
        </p:grpSpPr>
        <p:sp>
          <p:nvSpPr>
            <p:cNvPr id="29" name="Explosion 1 28"/>
            <p:cNvSpPr/>
            <p:nvPr/>
          </p:nvSpPr>
          <p:spPr>
            <a:xfrm>
              <a:off x="6177346" y="2650044"/>
              <a:ext cx="1843279" cy="1708274"/>
            </a:xfrm>
            <a:prstGeom prst="irregularSeal1">
              <a:avLst/>
            </a:prstGeom>
            <a:solidFill>
              <a:srgbClr val="FFC000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61693" y="3266344"/>
              <a:ext cx="1250702" cy="44342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Threshold for pain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45730" y="2872280"/>
            <a:ext cx="2590895" cy="2006284"/>
            <a:chOff x="1685515" y="2482081"/>
            <a:chExt cx="2590895" cy="2006284"/>
          </a:xfrm>
          <a:solidFill>
            <a:srgbClr val="425968"/>
          </a:solidFill>
        </p:grpSpPr>
        <p:sp>
          <p:nvSpPr>
            <p:cNvPr id="32" name="Quad Arrow Callout 31"/>
            <p:cNvSpPr/>
            <p:nvPr/>
          </p:nvSpPr>
          <p:spPr>
            <a:xfrm>
              <a:off x="1685515" y="2482081"/>
              <a:ext cx="2590895" cy="2006284"/>
            </a:xfrm>
            <a:prstGeom prst="quadArrowCallout">
              <a:avLst/>
            </a:prstGeom>
            <a:grpFill/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60051" y="3115537"/>
              <a:ext cx="1459437" cy="769441"/>
            </a:xfrm>
            <a:prstGeom prst="rect">
              <a:avLst/>
            </a:prstGeom>
            <a:grp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</a:rPr>
                <a:t>Information Security Risk Management (ISRM)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528844" y="4458885"/>
            <a:ext cx="1695403" cy="1351705"/>
            <a:chOff x="3094119" y="4315707"/>
            <a:chExt cx="1828800" cy="1708274"/>
          </a:xfrm>
        </p:grpSpPr>
        <p:sp>
          <p:nvSpPr>
            <p:cNvPr id="35" name="Explosion 1 34"/>
            <p:cNvSpPr/>
            <p:nvPr/>
          </p:nvSpPr>
          <p:spPr>
            <a:xfrm>
              <a:off x="3094119" y="4315707"/>
              <a:ext cx="1828800" cy="1708274"/>
            </a:xfrm>
            <a:prstGeom prst="irregularSeal1">
              <a:avLst/>
            </a:prstGeom>
            <a:solidFill>
              <a:srgbClr val="FFC000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28251" y="4972023"/>
              <a:ext cx="1250703" cy="245048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Hacker interest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69508" y="4415928"/>
            <a:ext cx="1695403" cy="1351705"/>
            <a:chOff x="5187477" y="4197621"/>
            <a:chExt cx="1828800" cy="1708274"/>
          </a:xfrm>
        </p:grpSpPr>
        <p:sp>
          <p:nvSpPr>
            <p:cNvPr id="38" name="Explosion 1 37"/>
            <p:cNvSpPr/>
            <p:nvPr/>
          </p:nvSpPr>
          <p:spPr>
            <a:xfrm>
              <a:off x="5187477" y="4197621"/>
              <a:ext cx="1828800" cy="1708274"/>
            </a:xfrm>
            <a:prstGeom prst="irregularSeal1">
              <a:avLst/>
            </a:prstGeom>
            <a:solidFill>
              <a:srgbClr val="FFC000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01187" y="4813036"/>
              <a:ext cx="934372" cy="44342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Government implication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22580" y="1478920"/>
            <a:ext cx="2716620" cy="4236080"/>
            <a:chOff x="482213" y="4048020"/>
            <a:chExt cx="5284381" cy="2506050"/>
          </a:xfrm>
        </p:grpSpPr>
        <p:sp>
          <p:nvSpPr>
            <p:cNvPr id="41" name="Horizontal Scroll 40"/>
            <p:cNvSpPr/>
            <p:nvPr/>
          </p:nvSpPr>
          <p:spPr>
            <a:xfrm>
              <a:off x="482213" y="4048020"/>
              <a:ext cx="5284381" cy="2506050"/>
            </a:xfrm>
            <a:prstGeom prst="horizontalScroll">
              <a:avLst/>
            </a:prstGeom>
            <a:solidFill>
              <a:srgbClr val="808080">
                <a:lumMod val="20000"/>
                <a:lumOff val="80000"/>
              </a:srgbClr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65083" y="4391254"/>
              <a:ext cx="4319292" cy="1841945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“If you know the enemy and know yourself, you need not fear the result of a hundred battles.</a:t>
              </a:r>
            </a:p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If you know yourself and not the enemy, for every victory gained you will suffer a defeat.</a:t>
              </a:r>
            </a:p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If you know neither the enemy nor yourself,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</a:rPr>
                <a:t>you will succumb in every battle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7843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C816AD-1822-4272-996D-6856F5548128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A3FC4-A307-4185-8480-2319933E4B1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10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Risk Management</a:t>
            </a:r>
          </a:p>
        </p:txBody>
      </p:sp>
      <p:pic>
        <p:nvPicPr>
          <p:cNvPr id="43" name="Picture 4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/>
          <a:stretch/>
        </p:blipFill>
        <p:spPr>
          <a:xfrm>
            <a:off x="4673024" y="1676400"/>
            <a:ext cx="4008486" cy="2038061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646973" y="4733499"/>
            <a:ext cx="5007941" cy="829101"/>
            <a:chOff x="3646973" y="4303032"/>
            <a:chExt cx="5007941" cy="829101"/>
          </a:xfrm>
        </p:grpSpPr>
        <p:sp>
          <p:nvSpPr>
            <p:cNvPr id="45" name="Rectangle 44"/>
            <p:cNvSpPr/>
            <p:nvPr/>
          </p:nvSpPr>
          <p:spPr>
            <a:xfrm>
              <a:off x="3646973" y="4547358"/>
              <a:ext cx="50079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Systematic approach for managing risks within an organization</a:t>
              </a: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3753293" y="4303032"/>
              <a:ext cx="4901621" cy="4302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What is Risk Management?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6" y="3188193"/>
            <a:ext cx="2823710" cy="2450607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93402" y="1798650"/>
            <a:ext cx="5280840" cy="1324454"/>
            <a:chOff x="393402" y="1193490"/>
            <a:chExt cx="5280840" cy="1324454"/>
          </a:xfrm>
        </p:grpSpPr>
        <p:sp>
          <p:nvSpPr>
            <p:cNvPr id="49" name="Rectangle 48"/>
            <p:cNvSpPr/>
            <p:nvPr/>
          </p:nvSpPr>
          <p:spPr>
            <a:xfrm>
              <a:off x="393402" y="1440726"/>
              <a:ext cx="427962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Risk is the potential of losing something of value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e.g. Information</a:t>
              </a:r>
            </a:p>
          </p:txBody>
        </p:sp>
        <p:sp>
          <p:nvSpPr>
            <p:cNvPr id="50" name="Title 1"/>
            <p:cNvSpPr txBox="1">
              <a:spLocks/>
            </p:cNvSpPr>
            <p:nvPr/>
          </p:nvSpPr>
          <p:spPr>
            <a:xfrm>
              <a:off x="489099" y="1193490"/>
              <a:ext cx="5185143" cy="4302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What is Risk?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422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C816AD-1822-4272-996D-6856F5548128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A3FC4-A307-4185-8480-2319933E4B1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0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IS Risk Management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3716" y="2743200"/>
            <a:ext cx="2511624" cy="2860610"/>
            <a:chOff x="1035245" y="1388647"/>
            <a:chExt cx="6178997" cy="5991087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298814" y="5873021"/>
              <a:ext cx="22589" cy="905494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479" tIns="41239" rIns="82479" bIns="41239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itchFamily="124" charset="0"/>
                <a:ea typeface="ＭＳ Ｐゴシック" pitchFamily="124" charset="-128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035245" y="3329585"/>
              <a:ext cx="3063875" cy="568988"/>
            </a:xfrm>
            <a:prstGeom prst="rect">
              <a:avLst/>
            </a:prstGeom>
            <a:solidFill>
              <a:srgbClr val="808080">
                <a:lumMod val="60000"/>
                <a:lumOff val="4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1412" tIns="50706" rIns="101412" bIns="50706">
              <a:spAutoFit/>
            </a:bodyPr>
            <a:lstStyle>
              <a:lvl1pPr defTabSz="1014413"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1pPr>
              <a:lvl2pPr marL="37931725" indent="-37474525" defTabSz="1014413"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9pPr>
            </a:lstStyle>
            <a:p>
              <a:pPr marL="0" marR="0" lvl="0" indent="0" algn="ctr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pitchFamily="124" charset="-128"/>
                </a:rPr>
                <a:t>How likely is it?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510285" y="3329584"/>
              <a:ext cx="2703957" cy="923513"/>
            </a:xfrm>
            <a:prstGeom prst="rect">
              <a:avLst/>
            </a:prstGeom>
            <a:solidFill>
              <a:srgbClr val="808080">
                <a:lumMod val="60000"/>
                <a:lumOff val="4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101412" tIns="50706" rIns="101412" bIns="50706">
              <a:spAutoFit/>
            </a:bodyPr>
            <a:lstStyle>
              <a:lvl1pPr defTabSz="1014413"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1pPr>
              <a:lvl2pPr marL="37931725" indent="-37474525" defTabSz="1014413"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9pPr>
            </a:lstStyle>
            <a:p>
              <a:pPr marL="0" marR="0" lvl="0" indent="0" algn="ctr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pitchFamily="124" charset="-128"/>
                </a:rPr>
                <a:t>What are the Impacts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89319" y="5257075"/>
              <a:ext cx="4454525" cy="800107"/>
            </a:xfrm>
            <a:prstGeom prst="ellipse">
              <a:avLst/>
            </a:prstGeom>
            <a:solidFill>
              <a:srgbClr val="808080">
                <a:lumMod val="60000"/>
                <a:lumOff val="4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1412" tIns="50706" rIns="101412" bIns="50706">
              <a:spAutoFit/>
            </a:bodyPr>
            <a:lstStyle>
              <a:lvl1pPr defTabSz="1014413"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1pPr>
              <a:lvl2pPr marL="37931725" indent="-37474525" defTabSz="1014413"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9pPr>
            </a:lstStyle>
            <a:p>
              <a:pPr marL="0" marR="0" lvl="0" indent="0" algn="ctr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pitchFamily="124" charset="-128"/>
                </a:rPr>
                <a:t>Risk Level</a:t>
              </a: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H="1">
              <a:off x="2648935" y="2321522"/>
              <a:ext cx="677070" cy="1008064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479" tIns="41239" rIns="82479" bIns="41239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itchFamily="124" charset="0"/>
                <a:ea typeface="ＭＳ Ｐゴシック" pitchFamily="124" charset="-128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rot="15652883" flipH="1">
              <a:off x="4819798" y="2445767"/>
              <a:ext cx="1138650" cy="743711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479" tIns="41239" rIns="82479" bIns="41239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itchFamily="124" charset="0"/>
                <a:ea typeface="ＭＳ Ｐゴシック" pitchFamily="124" charset="-128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2637675" y="3840758"/>
              <a:ext cx="495946" cy="141631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479" tIns="41239" rIns="82479" bIns="41239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itchFamily="124" charset="0"/>
                <a:ea typeface="ＭＳ Ｐゴシック" pitchFamily="124" charset="-128"/>
              </a:endParaRP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>
              <a:off x="5342262" y="4253098"/>
              <a:ext cx="380205" cy="100397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479" tIns="41239" rIns="82479" bIns="41239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itchFamily="124" charset="0"/>
                <a:ea typeface="ＭＳ Ｐゴシック" pitchFamily="124" charset="-128"/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619603" y="6778516"/>
              <a:ext cx="3403602" cy="60121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1412" tIns="50706" rIns="101412" bIns="50706">
              <a:spAutoFit/>
            </a:bodyPr>
            <a:lstStyle>
              <a:lvl1pPr defTabSz="1014413"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1pPr>
              <a:lvl2pPr marL="37931725" indent="-37474525" defTabSz="1014413"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9pPr>
            </a:lstStyle>
            <a:p>
              <a:pPr marL="0" marR="0" lvl="0" indent="0" algn="ctr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pitchFamily="124" charset="-128"/>
                </a:rPr>
                <a:t>MANAGE RISK</a:t>
              </a: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4281684" y="2412008"/>
              <a:ext cx="0" cy="2845065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479" tIns="41239" rIns="82479" bIns="41239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itchFamily="124" charset="0"/>
                <a:ea typeface="ＭＳ Ｐゴシック" pitchFamily="124" charset="-128"/>
              </a:endParaRPr>
            </a:p>
          </p:txBody>
        </p:sp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2414302" y="1388647"/>
              <a:ext cx="3402013" cy="923513"/>
            </a:xfrm>
            <a:prstGeom prst="rect">
              <a:avLst/>
            </a:prstGeom>
            <a:solidFill>
              <a:srgbClr val="808080">
                <a:lumMod val="60000"/>
                <a:lumOff val="4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1412" tIns="50706" rIns="101412" bIns="50706">
              <a:spAutoFit/>
            </a:bodyPr>
            <a:lstStyle>
              <a:lvl1pPr defTabSz="1014413"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1pPr>
              <a:lvl2pPr marL="37931725" indent="-37474525" defTabSz="1014413"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pitchFamily="124" charset="0"/>
                  <a:ea typeface="ＭＳ Ｐゴシック" pitchFamily="124" charset="-128"/>
                </a:defRPr>
              </a:lvl9pPr>
            </a:lstStyle>
            <a:p>
              <a:pPr marL="0" marR="0" lvl="0" indent="0" algn="ctr" defTabSz="10144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pitchFamily="124" charset="-128"/>
                </a:rPr>
                <a:t>What could go wrong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81138" y="4662364"/>
            <a:ext cx="5592741" cy="1065779"/>
            <a:chOff x="3381138" y="4662364"/>
            <a:chExt cx="5592741" cy="1065779"/>
          </a:xfrm>
        </p:grpSpPr>
        <p:sp>
          <p:nvSpPr>
            <p:cNvPr id="26" name="Title 1"/>
            <p:cNvSpPr txBox="1">
              <a:spLocks/>
            </p:cNvSpPr>
            <p:nvPr/>
          </p:nvSpPr>
          <p:spPr>
            <a:xfrm>
              <a:off x="3486813" y="4662364"/>
              <a:ext cx="5487066" cy="8604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Information Security Risk Management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81138" y="4897146"/>
              <a:ext cx="48803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Process of identifying, assessing information security risks and taking steps to reduce risk to an acceptable level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1507" y="1742093"/>
            <a:ext cx="4284922" cy="860400"/>
            <a:chOff x="361507" y="1135038"/>
            <a:chExt cx="4284922" cy="860400"/>
          </a:xfrm>
        </p:grpSpPr>
        <p:sp>
          <p:nvSpPr>
            <p:cNvPr id="29" name="Rectangle 28"/>
            <p:cNvSpPr/>
            <p:nvPr/>
          </p:nvSpPr>
          <p:spPr>
            <a:xfrm>
              <a:off x="361507" y="1366295"/>
              <a:ext cx="41360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Likelihood of a threat source taking advantage of a vulnerability</a:t>
              </a: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457201" y="1135038"/>
              <a:ext cx="4189228" cy="8604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Information Security Risk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19624" y="1600200"/>
            <a:ext cx="3714776" cy="2663491"/>
            <a:chOff x="4657379" y="1322406"/>
            <a:chExt cx="3714776" cy="2871139"/>
          </a:xfrm>
        </p:grpSpPr>
        <p:grpSp>
          <p:nvGrpSpPr>
            <p:cNvPr id="32" name="Group 31"/>
            <p:cNvGrpSpPr/>
            <p:nvPr/>
          </p:nvGrpSpPr>
          <p:grpSpPr>
            <a:xfrm>
              <a:off x="4657379" y="1322406"/>
              <a:ext cx="3714776" cy="2871139"/>
              <a:chOff x="4657379" y="1322406"/>
              <a:chExt cx="3714776" cy="2871139"/>
            </a:xfrm>
          </p:grpSpPr>
          <p:pic>
            <p:nvPicPr>
              <p:cNvPr id="35" name="Picture 307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4657379" y="1322406"/>
                <a:ext cx="3714776" cy="287113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8100" cap="sq">
                <a:solidFill>
                  <a:srgbClr val="FFFFFF"/>
                </a:solidFill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36" name="Rectangle 35"/>
              <p:cNvSpPr/>
              <p:nvPr/>
            </p:nvSpPr>
            <p:spPr>
              <a:xfrm rot="21163137">
                <a:off x="4794250" y="3784600"/>
                <a:ext cx="1060450" cy="40259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 rot="21166506">
              <a:off x="4838972" y="3600059"/>
              <a:ext cx="1092922" cy="58631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ts val="2400"/>
                </a:spcBef>
                <a:spcAft>
                  <a:spcPts val="18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Information Security Risk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66506">
              <a:off x="6872886" y="3796629"/>
              <a:ext cx="610680" cy="32470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ts val="2400"/>
                </a:spcBef>
                <a:spcAft>
                  <a:spcPts val="18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</a:rPr>
                <a:t>Data Breach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395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C816AD-1822-4272-996D-6856F5548128}" type="datetime1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A3FC4-A307-4185-8480-2319933E4B1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10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Why manage IS Risk?</a:t>
            </a:r>
          </a:p>
        </p:txBody>
      </p:sp>
      <p:sp>
        <p:nvSpPr>
          <p:cNvPr id="13" name="Cloud 12"/>
          <p:cNvSpPr/>
          <p:nvPr/>
        </p:nvSpPr>
        <p:spPr bwMode="auto">
          <a:xfrm>
            <a:off x="919646" y="1834507"/>
            <a:ext cx="2871833" cy="1426122"/>
          </a:xfrm>
          <a:prstGeom prst="cloud">
            <a:avLst/>
          </a:prstGeom>
          <a:solidFill>
            <a:srgbClr val="FBAE34"/>
          </a:solidFill>
          <a:ln w="9525" cap="flat" cmpd="sng" algn="ctr">
            <a:solidFill>
              <a:srgbClr val="7F7E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3990" tIns="53990" rIns="53990" bIns="53990" anchor="ctr"/>
          <a:lstStyle/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baseline="0" dirty="0" smtClean="0">
                <a:latin typeface="Arial"/>
              </a:rPr>
              <a:t>Failure to meet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baseline="0" dirty="0" smtClean="0">
                <a:latin typeface="Arial"/>
              </a:rPr>
              <a:t>Organizational </a:t>
            </a:r>
            <a:r>
              <a:rPr lang="en-GB" sz="1600" b="1" baseline="0" dirty="0">
                <a:latin typeface="Arial"/>
              </a:rPr>
              <a:t>goals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baseline="0" dirty="0">
                <a:latin typeface="Arial"/>
              </a:rPr>
              <a:t>&amp; objectives </a:t>
            </a:r>
          </a:p>
        </p:txBody>
      </p:sp>
      <p:sp>
        <p:nvSpPr>
          <p:cNvPr id="14" name="Cloud 13"/>
          <p:cNvSpPr/>
          <p:nvPr/>
        </p:nvSpPr>
        <p:spPr bwMode="auto">
          <a:xfrm>
            <a:off x="1447372" y="2993861"/>
            <a:ext cx="2871833" cy="1426122"/>
          </a:xfrm>
          <a:prstGeom prst="cloud">
            <a:avLst/>
          </a:prstGeom>
          <a:solidFill>
            <a:srgbClr val="FBAE34"/>
          </a:solidFill>
          <a:ln w="9525" cap="flat" cmpd="sng" algn="ctr">
            <a:solidFill>
              <a:srgbClr val="7F7E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3990" tIns="53990" rIns="53990" bIns="53990" anchor="ctr"/>
          <a:lstStyle/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 smtClean="0">
                <a:latin typeface="Arial"/>
              </a:rPr>
              <a:t>Face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 smtClean="0">
                <a:latin typeface="Arial"/>
              </a:rPr>
              <a:t>audit observations</a:t>
            </a:r>
            <a:endParaRPr lang="en-GB" sz="1600" b="1" baseline="0" dirty="0">
              <a:latin typeface="Arial"/>
            </a:endParaRPr>
          </a:p>
        </p:txBody>
      </p:sp>
      <p:sp>
        <p:nvSpPr>
          <p:cNvPr id="15" name="Cloud 14"/>
          <p:cNvSpPr/>
          <p:nvPr/>
        </p:nvSpPr>
        <p:spPr bwMode="auto">
          <a:xfrm>
            <a:off x="3122411" y="4366361"/>
            <a:ext cx="2871833" cy="1424839"/>
          </a:xfrm>
          <a:prstGeom prst="cloud">
            <a:avLst/>
          </a:prstGeom>
          <a:solidFill>
            <a:srgbClr val="FBAE34"/>
          </a:solidFill>
          <a:ln w="9525" cap="flat" cmpd="sng" algn="ctr">
            <a:solidFill>
              <a:srgbClr val="7F7E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3990" tIns="53990" rIns="53990" bIns="53990" anchor="ctr"/>
          <a:lstStyle/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baseline="0" dirty="0" smtClean="0">
                <a:latin typeface="Arial"/>
              </a:rPr>
              <a:t>Non-compliance to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baseline="0" dirty="0" smtClean="0">
                <a:latin typeface="Arial"/>
              </a:rPr>
              <a:t>Global </a:t>
            </a:r>
            <a:r>
              <a:rPr lang="en-GB" sz="1600" b="1" baseline="0" dirty="0">
                <a:latin typeface="Arial"/>
              </a:rPr>
              <a:t>/ regional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baseline="0" dirty="0">
                <a:latin typeface="Arial"/>
              </a:rPr>
              <a:t>compliance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baseline="0" dirty="0">
                <a:latin typeface="Arial"/>
              </a:rPr>
              <a:t>requirements</a:t>
            </a:r>
          </a:p>
        </p:txBody>
      </p:sp>
      <p:sp>
        <p:nvSpPr>
          <p:cNvPr id="16" name="Cloud 15"/>
          <p:cNvSpPr/>
          <p:nvPr/>
        </p:nvSpPr>
        <p:spPr bwMode="auto">
          <a:xfrm>
            <a:off x="3791479" y="1995452"/>
            <a:ext cx="3039947" cy="1426121"/>
          </a:xfrm>
          <a:prstGeom prst="cloud">
            <a:avLst/>
          </a:prstGeom>
          <a:solidFill>
            <a:srgbClr val="FBAE34"/>
          </a:solidFill>
          <a:ln w="9525" cap="flat" cmpd="sng" algn="ctr">
            <a:solidFill>
              <a:srgbClr val="7F7E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3990" tIns="53990" rIns="53990" bIns="53990" anchor="ctr"/>
          <a:lstStyle/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 smtClean="0">
                <a:latin typeface="Arial"/>
              </a:rPr>
              <a:t>Non-compliance to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 smtClean="0">
                <a:latin typeface="Arial"/>
              </a:rPr>
              <a:t>Qatar </a:t>
            </a:r>
            <a:r>
              <a:rPr lang="en-US" sz="1600" b="1" baseline="0" dirty="0">
                <a:latin typeface="Arial"/>
              </a:rPr>
              <a:t>legal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>
                <a:latin typeface="Arial"/>
              </a:rPr>
              <a:t>&amp;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>
                <a:latin typeface="Arial"/>
              </a:rPr>
              <a:t>regulatory </a:t>
            </a:r>
            <a:r>
              <a:rPr lang="en-US" sz="1600" b="1" baseline="0" dirty="0" smtClean="0">
                <a:latin typeface="Arial"/>
              </a:rPr>
              <a:t>requirements</a:t>
            </a:r>
            <a:endParaRPr lang="en-US" sz="1600" b="1" baseline="0" dirty="0">
              <a:latin typeface="Arial"/>
            </a:endParaRPr>
          </a:p>
        </p:txBody>
      </p:sp>
      <p:sp>
        <p:nvSpPr>
          <p:cNvPr id="17" name="Cloud 16"/>
          <p:cNvSpPr/>
          <p:nvPr/>
        </p:nvSpPr>
        <p:spPr bwMode="auto">
          <a:xfrm>
            <a:off x="4139399" y="3156883"/>
            <a:ext cx="2870291" cy="1424839"/>
          </a:xfrm>
          <a:prstGeom prst="cloud">
            <a:avLst/>
          </a:prstGeom>
          <a:solidFill>
            <a:srgbClr val="FBAE34"/>
          </a:solidFill>
          <a:ln w="9525" cap="flat" cmpd="sng" algn="ctr">
            <a:solidFill>
              <a:srgbClr val="7F7E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3990" tIns="53990" rIns="53990" bIns="53990" anchor="ctr"/>
          <a:lstStyle/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 smtClean="0">
                <a:latin typeface="Arial"/>
              </a:rPr>
              <a:t>Unable to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 smtClean="0">
                <a:latin typeface="Arial"/>
              </a:rPr>
              <a:t>manage </a:t>
            </a:r>
            <a:r>
              <a:rPr lang="en-US" sz="1600" b="1" baseline="0" dirty="0">
                <a:latin typeface="Arial"/>
              </a:rPr>
              <a:t>risks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>
                <a:latin typeface="Arial"/>
              </a:rPr>
              <a:t>proactively</a:t>
            </a:r>
            <a:endParaRPr lang="en-GB" sz="1600" b="1" baseline="0" dirty="0">
              <a:latin typeface="Arial"/>
            </a:endParaRPr>
          </a:p>
        </p:txBody>
      </p:sp>
      <p:sp>
        <p:nvSpPr>
          <p:cNvPr id="18" name="Cloud 17"/>
          <p:cNvSpPr/>
          <p:nvPr/>
        </p:nvSpPr>
        <p:spPr bwMode="auto">
          <a:xfrm>
            <a:off x="5816510" y="4101932"/>
            <a:ext cx="2870290" cy="1689268"/>
          </a:xfrm>
          <a:prstGeom prst="cloud">
            <a:avLst/>
          </a:prstGeom>
          <a:solidFill>
            <a:srgbClr val="FBAE34"/>
          </a:solidFill>
          <a:ln w="9525" cap="flat" cmpd="sng" algn="ctr">
            <a:solidFill>
              <a:srgbClr val="7F7E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3990" tIns="53990" rIns="53990" bIns="53990" anchor="ctr"/>
          <a:lstStyle/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 smtClean="0">
                <a:latin typeface="Arial"/>
              </a:rPr>
              <a:t>Unable to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 smtClean="0">
                <a:latin typeface="Arial"/>
              </a:rPr>
              <a:t>manage </a:t>
            </a:r>
            <a:r>
              <a:rPr lang="en-US" sz="1600" b="1" baseline="0" dirty="0">
                <a:latin typeface="Arial"/>
              </a:rPr>
              <a:t>outsourcing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>
                <a:latin typeface="Arial"/>
              </a:rPr>
              <a:t>or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baseline="0" dirty="0">
                <a:latin typeface="Arial"/>
              </a:rPr>
              <a:t>third party risks</a:t>
            </a:r>
            <a:endParaRPr lang="en-GB" sz="1600" b="1" baseline="0" dirty="0">
              <a:latin typeface="Arial"/>
            </a:endParaRPr>
          </a:p>
        </p:txBody>
      </p:sp>
      <p:sp>
        <p:nvSpPr>
          <p:cNvPr id="19" name="Cloud 18"/>
          <p:cNvSpPr/>
          <p:nvPr/>
        </p:nvSpPr>
        <p:spPr bwMode="auto">
          <a:xfrm>
            <a:off x="560420" y="4122180"/>
            <a:ext cx="2870290" cy="1426121"/>
          </a:xfrm>
          <a:prstGeom prst="cloud">
            <a:avLst/>
          </a:prstGeom>
          <a:solidFill>
            <a:srgbClr val="FBAE34"/>
          </a:solidFill>
          <a:ln w="9525" cap="flat" cmpd="sng" algn="ctr">
            <a:solidFill>
              <a:srgbClr val="7F7E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3990" tIns="53990" rIns="53990" bIns="53990" anchor="ctr"/>
          <a:lstStyle/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baseline="0" dirty="0" smtClean="0">
                <a:latin typeface="Arial"/>
              </a:rPr>
              <a:t>Excess </a:t>
            </a:r>
          </a:p>
          <a:p>
            <a:pPr marL="0" lvl="1"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baseline="0" dirty="0" smtClean="0">
                <a:latin typeface="Arial"/>
              </a:rPr>
              <a:t>compliance </a:t>
            </a:r>
            <a:r>
              <a:rPr lang="en-GB" sz="1600" b="1" baseline="0" dirty="0">
                <a:latin typeface="Arial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558640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5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F22F17C86A334FA1E9E48D5009DBCC" ma:contentTypeVersion="2" ma:contentTypeDescription="Create a new document." ma:contentTypeScope="" ma:versionID="302539bb6e5258ad9f7867aecdf46739">
  <xsd:schema xmlns:xsd="http://www.w3.org/2001/XMLSchema" xmlns:xs="http://www.w3.org/2001/XMLSchema" xmlns:p="http://schemas.microsoft.com/office/2006/metadata/properties" xmlns:ns1="http://schemas.microsoft.com/sharepoint/v3" xmlns:ns2="4ef7c80a-fbd6-49c7-935f-58764b4f0202" targetNamespace="http://schemas.microsoft.com/office/2006/metadata/properties" ma:root="true" ma:fieldsID="d00494b05d2ec4eee3e2bb525787bca6" ns1:_="" ns2:_="">
    <xsd:import namespace="http://schemas.microsoft.com/sharepoint/v3"/>
    <xsd:import namespace="4ef7c80a-fbd6-49c7-935f-58764b4f020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7c80a-fbd6-49c7-935f-58764b4f020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LongProperties xmlns="http://schemas.microsoft.com/office/2006/metadata/longProperties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ef7c80a-fbd6-49c7-935f-58764b4f0202">YFMWYDFMDSHW-124-21</_dlc_DocId>
    <_dlc_DocIdUrl xmlns="4ef7c80a-fbd6-49c7-935f-58764b4f0202">
      <Url>http://ictqatar/Resources/Templates/_layouts/DocIdRedir.aspx?ID=YFMWYDFMDSHW-124-21</Url>
      <Description>YFMWYDFMDSHW-124-21</Description>
    </_dlc_DocIdUrl>
  </documentManagement>
</p:properties>
</file>

<file path=customXml/itemProps1.xml><?xml version="1.0" encoding="utf-8"?>
<ds:datastoreItem xmlns:ds="http://schemas.openxmlformats.org/officeDocument/2006/customXml" ds:itemID="{4473D840-3280-40EF-871E-81612998A7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BCD338-51BD-40AD-82CD-437A7E2A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f7c80a-fbd6-49c7-935f-58764b4f0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3E1E24-D10C-442D-8EA0-E08FBA07865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95B19C4-CA1F-44C2-A64F-2395C03E70B8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857F0C58-520D-4C93-AD47-DF21D9B3A023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4ef7c80a-fbd6-49c7-935f-58764b4f020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732</Words>
  <Application>Microsoft Office PowerPoint</Application>
  <PresentationFormat>On-screen Show (4:3)</PresentationFormat>
  <Paragraphs>253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Arial Narrow</vt:lpstr>
      <vt:lpstr>Times</vt:lpstr>
      <vt:lpstr>Times New Roman</vt:lpstr>
      <vt:lpstr>Wingdings</vt:lpstr>
      <vt:lpstr>Blank Presentation</vt:lpstr>
      <vt:lpstr>IS Risk Management Framework Overview</vt:lpstr>
      <vt:lpstr>Target Audience</vt:lpstr>
      <vt:lpstr>Table of Content</vt:lpstr>
      <vt:lpstr>Need</vt:lpstr>
      <vt:lpstr>Need</vt:lpstr>
      <vt:lpstr>Need</vt:lpstr>
      <vt:lpstr>Risk Management</vt:lpstr>
      <vt:lpstr>IS Risk Management</vt:lpstr>
      <vt:lpstr>Why manage IS Risk?</vt:lpstr>
      <vt:lpstr>Benefits</vt:lpstr>
      <vt:lpstr>Benefits</vt:lpstr>
      <vt:lpstr>How to manage IS Risk?</vt:lpstr>
      <vt:lpstr>ISRMF</vt:lpstr>
      <vt:lpstr>Approach</vt:lpstr>
      <vt:lpstr>Success Factors</vt:lpstr>
      <vt:lpstr>Organizational Commitment</vt:lpstr>
      <vt:lpstr>PowerPoint Presentation</vt:lpstr>
    </vt:vector>
  </TitlesOfParts>
  <Company>ictQATAR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Template-PowerPoint-Presentation-Orange-n</dc:title>
  <dc:creator>Samar  Semaan</dc:creator>
  <cp:lastModifiedBy>SeifEldin Azhari Abd Elrahman NourEldin</cp:lastModifiedBy>
  <cp:revision>51</cp:revision>
  <dcterms:created xsi:type="dcterms:W3CDTF">2012-09-13T07:23:01Z</dcterms:created>
  <dcterms:modified xsi:type="dcterms:W3CDTF">2018-05-08T12:04:33Z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YFMWYDFMDSHW-124-17</vt:lpwstr>
  </property>
  <property fmtid="{D5CDD505-2E9C-101B-9397-08002B2CF9AE}" pid="3" name="_dlc_DocIdItemGuid">
    <vt:lpwstr>06d147ae-418f-490b-9977-752a8ad5328a</vt:lpwstr>
  </property>
  <property fmtid="{D5CDD505-2E9C-101B-9397-08002B2CF9AE}" pid="4" name="_dlc_DocIdUrl">
    <vt:lpwstr>http://ictqatar/Resources/Templates/_layouts/DocIdRedir.aspx?ID=YFMWYDFMDSHW-124-17, YFMWYDFMDSHW-124-17</vt:lpwstr>
  </property>
  <property fmtid="{D5CDD505-2E9C-101B-9397-08002B2CF9AE}" pid="5" name="ContentTypeId">
    <vt:lpwstr>0x01010073F22F17C86A334FA1E9E48D5009DBCC</vt:lpwstr>
  </property>
</Properties>
</file>