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3648" r:id="rId6"/>
  </p:sldMasterIdLst>
  <p:notesMasterIdLst>
    <p:notesMasterId r:id="rId21"/>
  </p:notesMasterIdLst>
  <p:sldIdLst>
    <p:sldId id="309" r:id="rId7"/>
    <p:sldId id="310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89" r:id="rId17"/>
    <p:sldId id="390" r:id="rId18"/>
    <p:sldId id="391" r:id="rId19"/>
    <p:sldId id="308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5968"/>
    <a:srgbClr val="FBAE34"/>
    <a:srgbClr val="00BBE3"/>
    <a:srgbClr val="304047"/>
    <a:srgbClr val="445070"/>
    <a:srgbClr val="000000"/>
    <a:srgbClr val="00699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42" autoAdjust="0"/>
    <p:restoredTop sz="70244"/>
  </p:normalViewPr>
  <p:slideViewPr>
    <p:cSldViewPr>
      <p:cViewPr varScale="1">
        <p:scale>
          <a:sx n="52" d="100"/>
          <a:sy n="52" d="100"/>
        </p:scale>
        <p:origin x="147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5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5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5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52" charset="-128"/>
                <a:cs typeface="+mn-cs"/>
              </a:defRPr>
            </a:lvl1pPr>
          </a:lstStyle>
          <a:p>
            <a:pPr>
              <a:defRPr/>
            </a:pPr>
            <a:fld id="{24B3E2AB-7FA5-47AA-B109-5EFE6D7D5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05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5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5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5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5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5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algn="r"/>
            <a:fld id="{A813048A-D3C4-4F13-91FE-B65CBF930FC2}" type="slidenum">
              <a:rPr lang="en-US" altLang="en-US" sz="1200"/>
              <a:pPr algn="r"/>
              <a:t>0</a:t>
            </a:fld>
            <a:endParaRPr lang="en-US" altLang="en-US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96126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B58045-0496-4EA7-830C-0A0DAE1C9C88}" type="slidenum">
              <a:rPr lang="en-US" smtClean="0">
                <a:ea typeface="ＭＳ Ｐゴシック" pitchFamily="28" charset="-128"/>
              </a:rPr>
              <a:pPr>
                <a:defRPr/>
              </a:pPr>
              <a:t>9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39227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B58045-0496-4EA7-830C-0A0DAE1C9C88}" type="slidenum">
              <a:rPr lang="en-US" smtClean="0">
                <a:ea typeface="ＭＳ Ｐゴシック" pitchFamily="28" charset="-128"/>
              </a:rPr>
              <a:pPr>
                <a:defRPr/>
              </a:pPr>
              <a:t>10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02717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B58045-0496-4EA7-830C-0A0DAE1C9C88}" type="slidenum">
              <a:rPr lang="en-US" smtClean="0">
                <a:ea typeface="ＭＳ Ｐゴシック" pitchFamily="28" charset="-128"/>
              </a:rPr>
              <a:pPr>
                <a:defRPr/>
              </a:pPr>
              <a:t>11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50514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B58045-0496-4EA7-830C-0A0DAE1C9C88}" type="slidenum">
              <a:rPr lang="en-US" smtClean="0">
                <a:ea typeface="ＭＳ Ｐゴシック" pitchFamily="28" charset="-128"/>
              </a:rPr>
              <a:pPr>
                <a:defRPr/>
              </a:pPr>
              <a:t>12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613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66ED76-FD24-4B20-8640-DF09275F1BC4}" type="slidenum">
              <a:rPr lang="en-US" smtClean="0">
                <a:ea typeface="ＭＳ Ｐゴシック" pitchFamily="28" charset="-128"/>
              </a:rPr>
              <a:pPr>
                <a:defRPr/>
              </a:pPr>
              <a:t>1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5216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B58045-0496-4EA7-830C-0A0DAE1C9C88}" type="slidenum">
              <a:rPr lang="en-US" smtClean="0">
                <a:ea typeface="ＭＳ Ｐゴシック" pitchFamily="28" charset="-128"/>
              </a:rPr>
              <a:pPr>
                <a:defRPr/>
              </a:pPr>
              <a:t>2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7706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B58045-0496-4EA7-830C-0A0DAE1C9C88}" type="slidenum">
              <a:rPr lang="en-US" smtClean="0">
                <a:ea typeface="ＭＳ Ｐゴシック" pitchFamily="28" charset="-128"/>
              </a:rPr>
              <a:pPr>
                <a:defRPr/>
              </a:pPr>
              <a:t>3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4792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B58045-0496-4EA7-830C-0A0DAE1C9C88}" type="slidenum">
              <a:rPr lang="en-US" smtClean="0">
                <a:ea typeface="ＭＳ Ｐゴシック" pitchFamily="28" charset="-128"/>
              </a:rPr>
              <a:pPr>
                <a:defRPr/>
              </a:pPr>
              <a:t>4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68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B58045-0496-4EA7-830C-0A0DAE1C9C88}" type="slidenum">
              <a:rPr lang="en-US" smtClean="0">
                <a:ea typeface="ＭＳ Ｐゴシック" pitchFamily="28" charset="-128"/>
              </a:rPr>
              <a:pPr>
                <a:defRPr/>
              </a:pPr>
              <a:t>5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4100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B58045-0496-4EA7-830C-0A0DAE1C9C88}" type="slidenum">
              <a:rPr lang="en-US" smtClean="0">
                <a:ea typeface="ＭＳ Ｐゴシック" pitchFamily="28" charset="-128"/>
              </a:rPr>
              <a:pPr>
                <a:defRPr/>
              </a:pPr>
              <a:t>6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1775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B58045-0496-4EA7-830C-0A0DAE1C9C88}" type="slidenum">
              <a:rPr lang="en-US" smtClean="0">
                <a:ea typeface="ＭＳ Ｐゴシック" pitchFamily="28" charset="-128"/>
              </a:rPr>
              <a:pPr>
                <a:defRPr/>
              </a:pPr>
              <a:t>7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1133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B58045-0496-4EA7-830C-0A0DAE1C9C88}" type="slidenum">
              <a:rPr lang="en-US" smtClean="0">
                <a:ea typeface="ＭＳ Ｐゴシック" pitchFamily="28" charset="-128"/>
              </a:rPr>
              <a:pPr>
                <a:defRPr/>
              </a:pPr>
              <a:t>8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9501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265AA-A0D6-4034-A65C-5B855F6651EF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5AFB7-3B40-4C21-882B-F9FB070FB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3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F3315-C1F3-4979-B206-6DE0CD4B4B6C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6B7CA-40BE-4F7E-9CC9-56D9D7A5E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3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C74C1-5D68-4AE0-81BA-66B59C751B21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FB254-4AD7-41F1-9FFF-6BEB34F4D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1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958EA-E6DF-4D1C-B1D3-30D08F7FE85F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61D4F-B7F2-466C-B2FD-523D46B77F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38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7A4A7-EA2B-49D7-B751-DB18104E11D7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A48EC-A315-4FBD-81BF-729E52374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5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90272-3383-4899-85D2-8ED87DB8AADA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FED03-CDCC-4F5D-9352-ED3880ECB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90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AA714-F718-43B9-B246-76834E0524F7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DE0AD-A26F-439F-AAE9-9DC4DED95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3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E6ADD-4C03-4CEC-988D-A59E6C37B397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A427C-5CA9-49CD-96FC-7554E8C04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19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279EF-BCF8-43F1-A0EC-01A7754CFFB0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FFFF4-970F-4436-81D2-F16185AF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12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B8BF2-DE0C-455C-AE8C-54C1F2498425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360EE-BF51-4184-B696-6F0AA39735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35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657DA-5CB6-4CFB-BA22-501C382843B5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56659-868C-4F57-B82B-0A1DB68FC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89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9392"/>
            <a:ext cx="9144000" cy="7243861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390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aseline="0">
                <a:ea typeface="ＭＳ Ｐゴシック" pitchFamily="-52" charset="-128"/>
                <a:cs typeface="+mn-cs"/>
              </a:defRPr>
            </a:lvl1pPr>
          </a:lstStyle>
          <a:p>
            <a:pPr>
              <a:defRPr/>
            </a:pPr>
            <a:fld id="{EB1939A2-964A-499B-89E1-152903A048C7}" type="datetime1">
              <a:rPr lang="en-US"/>
              <a:pPr>
                <a:defRPr/>
              </a:pPr>
              <a:t>5/8/2018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82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aseline="0">
                <a:ea typeface="ＭＳ Ｐゴシック" pitchFamily="-52" charset="-128"/>
                <a:cs typeface="+mn-cs"/>
              </a:defRPr>
            </a:lvl1pPr>
          </a:lstStyle>
          <a:p>
            <a:pPr>
              <a:defRPr/>
            </a:pPr>
            <a:fld id="{B147BE3C-BFCA-4425-AD9B-1E6C7E5EF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638800"/>
            <a:ext cx="1062949" cy="1066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-5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-5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-5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-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-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-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-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-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IS Risk Management Report (Template)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r>
              <a:rPr lang="en-US" altLang="en-US" sz="2400" smtClean="0"/>
              <a:t>QCERT</a:t>
            </a: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C816AD-1822-4272-996D-6856F5548128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7A3FC4-A307-4185-8480-2319933E4B15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4101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List of IS Risks - Retained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57200" y="1905000"/>
            <a:ext cx="8229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sz="1600" i="1" baseline="0" dirty="0" smtClean="0">
                <a:solidFill>
                  <a:srgbClr val="425968"/>
                </a:solidFill>
                <a:latin typeface="Arial"/>
              </a:rPr>
              <a:t>&lt;Provide a brief description of the list of risks to be retained, avoided, modified and shared for management review and approval&gt;</a:t>
            </a:r>
            <a:endParaRPr lang="en-US" sz="1600" baseline="0" dirty="0" smtClean="0">
              <a:solidFill>
                <a:srgbClr val="425968"/>
              </a:solidFill>
              <a:latin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SzPct val="75000"/>
            </a:pPr>
            <a:endParaRPr lang="en-US" sz="1600" baseline="0" dirty="0">
              <a:solidFill>
                <a:srgbClr val="425968"/>
              </a:solidFill>
              <a:latin typeface="Arial"/>
            </a:endParaRPr>
          </a:p>
        </p:txBody>
      </p:sp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760197"/>
              </p:ext>
            </p:extLst>
          </p:nvPr>
        </p:nvGraphicFramePr>
        <p:xfrm>
          <a:off x="545805" y="2735997"/>
          <a:ext cx="8140995" cy="1198880"/>
        </p:xfrm>
        <a:graphic>
          <a:graphicData uri="http://schemas.openxmlformats.org/drawingml/2006/table">
            <a:tbl>
              <a:tblPr firstRow="1" bandRow="1"/>
              <a:tblGrid>
                <a:gridCol w="597195"/>
                <a:gridCol w="3588488"/>
                <a:gridCol w="1095154"/>
                <a:gridCol w="1265274"/>
                <a:gridCol w="1594884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S. No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Risk Description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Risk Reference#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Final Residual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Risk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Management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Approval (Yes / No)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7052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C816AD-1822-4272-996D-6856F5548128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7A3FC4-A307-4185-8480-2319933E4B15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4101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List of IS Risks - Avoided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57200" y="1905000"/>
            <a:ext cx="8229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sz="1600" i="1" baseline="0" dirty="0" smtClean="0">
                <a:solidFill>
                  <a:srgbClr val="425968"/>
                </a:solidFill>
                <a:latin typeface="Arial"/>
              </a:rPr>
              <a:t>&lt;Provide a brief description of the list of risks to be retained, avoided, modified and shared for management review and approval&gt;</a:t>
            </a:r>
            <a:endParaRPr lang="en-US" sz="1600" baseline="0" dirty="0" smtClean="0">
              <a:solidFill>
                <a:srgbClr val="425968"/>
              </a:solidFill>
              <a:latin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SzPct val="75000"/>
            </a:pPr>
            <a:endParaRPr lang="en-US" sz="1600" baseline="0" dirty="0">
              <a:solidFill>
                <a:srgbClr val="425968"/>
              </a:solidFill>
              <a:latin typeface="Arial"/>
            </a:endParaRPr>
          </a:p>
        </p:txBody>
      </p:sp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337900"/>
              </p:ext>
            </p:extLst>
          </p:nvPr>
        </p:nvGraphicFramePr>
        <p:xfrm>
          <a:off x="545805" y="2735997"/>
          <a:ext cx="8140995" cy="1198880"/>
        </p:xfrm>
        <a:graphic>
          <a:graphicData uri="http://schemas.openxmlformats.org/drawingml/2006/table">
            <a:tbl>
              <a:tblPr firstRow="1" bandRow="1"/>
              <a:tblGrid>
                <a:gridCol w="597195"/>
                <a:gridCol w="3588488"/>
                <a:gridCol w="1095154"/>
                <a:gridCol w="1265274"/>
                <a:gridCol w="1594884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S. No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Risk Description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Risk Reference#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Final Residual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Risk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Management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Approval (Yes / No)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3555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C816AD-1822-4272-996D-6856F5548128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7A3FC4-A307-4185-8480-2319933E4B15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4101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List of IS Risks - Modified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57200" y="1905000"/>
            <a:ext cx="8229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sz="1600" i="1" baseline="0" dirty="0" smtClean="0">
                <a:solidFill>
                  <a:srgbClr val="425968"/>
                </a:solidFill>
                <a:latin typeface="Arial"/>
              </a:rPr>
              <a:t>&lt;Provide a brief description of the list of risks to be retained, avoided, modified and shared for management review and approval&gt;</a:t>
            </a:r>
            <a:endParaRPr lang="en-US" sz="1600" baseline="0" dirty="0" smtClean="0">
              <a:solidFill>
                <a:srgbClr val="425968"/>
              </a:solidFill>
              <a:latin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SzPct val="75000"/>
            </a:pPr>
            <a:endParaRPr lang="en-US" sz="1600" baseline="0" dirty="0">
              <a:solidFill>
                <a:srgbClr val="425968"/>
              </a:solidFill>
              <a:latin typeface="Arial"/>
            </a:endParaRPr>
          </a:p>
        </p:txBody>
      </p:sp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780664"/>
              </p:ext>
            </p:extLst>
          </p:nvPr>
        </p:nvGraphicFramePr>
        <p:xfrm>
          <a:off x="545805" y="2735997"/>
          <a:ext cx="8140995" cy="1198880"/>
        </p:xfrm>
        <a:graphic>
          <a:graphicData uri="http://schemas.openxmlformats.org/drawingml/2006/table">
            <a:tbl>
              <a:tblPr firstRow="1" bandRow="1"/>
              <a:tblGrid>
                <a:gridCol w="597195"/>
                <a:gridCol w="3588488"/>
                <a:gridCol w="1095154"/>
                <a:gridCol w="1265274"/>
                <a:gridCol w="1594884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S. No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Risk Description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Risk Reference#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Final Residual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Risk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Management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Approval (Yes / No)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3869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C816AD-1822-4272-996D-6856F5548128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7A3FC4-A307-4185-8480-2319933E4B15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4101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List of IS Risks - Shared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57200" y="1905000"/>
            <a:ext cx="8229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sz="1600" i="1" baseline="0" dirty="0" smtClean="0">
                <a:solidFill>
                  <a:srgbClr val="425968"/>
                </a:solidFill>
                <a:latin typeface="Arial"/>
              </a:rPr>
              <a:t>&lt;Provide a brief description of the list of risks to be retained, avoided, modified and shared for management review and approval&gt;</a:t>
            </a:r>
            <a:endParaRPr lang="en-US" sz="1600" baseline="0" dirty="0" smtClean="0">
              <a:solidFill>
                <a:srgbClr val="425968"/>
              </a:solidFill>
              <a:latin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SzPct val="75000"/>
            </a:pPr>
            <a:endParaRPr lang="en-US" sz="1600" baseline="0" dirty="0">
              <a:solidFill>
                <a:srgbClr val="425968"/>
              </a:solidFill>
              <a:latin typeface="Arial"/>
            </a:endParaRPr>
          </a:p>
        </p:txBody>
      </p:sp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515917"/>
              </p:ext>
            </p:extLst>
          </p:nvPr>
        </p:nvGraphicFramePr>
        <p:xfrm>
          <a:off x="545805" y="2735997"/>
          <a:ext cx="8140995" cy="1198880"/>
        </p:xfrm>
        <a:graphic>
          <a:graphicData uri="http://schemas.openxmlformats.org/drawingml/2006/table">
            <a:tbl>
              <a:tblPr firstRow="1" bandRow="1"/>
              <a:tblGrid>
                <a:gridCol w="597195"/>
                <a:gridCol w="3588488"/>
                <a:gridCol w="1095154"/>
                <a:gridCol w="1265274"/>
                <a:gridCol w="1594884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S. No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Risk Description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Risk Reference#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Final Residual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Risk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Management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Approval (Yes / No)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07911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EDA270C-F5DB-446F-B79C-52C7A5A53C6A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9CAD81-BA73-4C11-AAFD-4533A271D5C2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6388" name="Date Placeholder 3"/>
          <p:cNvSpPr txBox="1">
            <a:spLocks noGrp="1"/>
          </p:cNvSpPr>
          <p:nvPr/>
        </p:nvSpPr>
        <p:spPr bwMode="auto">
          <a:xfrm>
            <a:off x="7239000" y="62484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algn="ctr"/>
            <a:fld id="{8DE10320-1612-4A63-A4B7-87F8ACAAB257}" type="datetime1">
              <a:rPr lang="en-US" altLang="en-US" sz="1400" baseline="0"/>
              <a:pPr algn="ctr"/>
              <a:t>5/8/2018</a:t>
            </a:fld>
            <a:endParaRPr lang="en-US" altLang="en-US" sz="1400" baseline="0"/>
          </a:p>
        </p:txBody>
      </p:sp>
      <p:sp>
        <p:nvSpPr>
          <p:cNvPr id="16389" name="Slide Number Placeholder 4"/>
          <p:cNvSpPr txBox="1">
            <a:spLocks noGrp="1"/>
          </p:cNvSpPr>
          <p:nvPr/>
        </p:nvSpPr>
        <p:spPr bwMode="auto">
          <a:xfrm>
            <a:off x="8458200" y="6248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algn="r"/>
            <a:fld id="{5B5AE6F7-6BD6-486E-8A42-62E3E7C62B63}" type="slidenum">
              <a:rPr lang="en-US" altLang="en-US" sz="1400" baseline="0"/>
              <a:pPr algn="r"/>
              <a:t>13</a:t>
            </a:fld>
            <a:endParaRPr lang="en-US" altLang="en-US" sz="1400" baseline="0"/>
          </a:p>
        </p:txBody>
      </p:sp>
      <p:sp>
        <p:nvSpPr>
          <p:cNvPr id="16391" name="TextBox 12"/>
          <p:cNvSpPr txBox="1">
            <a:spLocks noChangeArrowheads="1"/>
          </p:cNvSpPr>
          <p:nvPr/>
        </p:nvSpPr>
        <p:spPr bwMode="auto">
          <a:xfrm>
            <a:off x="1752600" y="28194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algn="ctr"/>
            <a:r>
              <a:rPr lang="en-US" altLang="en-US" sz="4000" b="1" dirty="0"/>
              <a:t>For more </a:t>
            </a:r>
            <a:r>
              <a:rPr lang="en-US" altLang="en-US" sz="4000" b="1" dirty="0">
                <a:solidFill>
                  <a:srgbClr val="FFC000"/>
                </a:solidFill>
              </a:rPr>
              <a:t>information, </a:t>
            </a:r>
            <a:r>
              <a:rPr lang="en-US" altLang="en-US" sz="4000" b="1" dirty="0"/>
              <a:t>visit  </a:t>
            </a:r>
            <a:r>
              <a:rPr lang="en-US" altLang="en-US" sz="4000" b="1" dirty="0" smtClean="0"/>
              <a:t>www.motc.gov.qa</a:t>
            </a:r>
            <a:endParaRPr lang="en-US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8761CCB-6800-4586-A923-9B7C1B828F60}" type="datetime1">
              <a:rPr lang="en-US"/>
              <a:pPr>
                <a:defRPr/>
              </a:pPr>
              <a:t>5/8/2018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362CA5-E04D-4316-B82C-310C6DDD0DF3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07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Table of Content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810000"/>
          </a:xfrm>
        </p:spPr>
        <p:txBody>
          <a:bodyPr/>
          <a:lstStyle/>
          <a:p>
            <a:pPr>
              <a:spcAft>
                <a:spcPts val="600"/>
              </a:spcAft>
              <a:buSzPct val="80000"/>
              <a:buFont typeface="Arial" panose="020B0604020202020204" pitchFamily="34" charset="0"/>
              <a:buChar char="►"/>
            </a:pPr>
            <a:r>
              <a:rPr lang="en-US" sz="1600" dirty="0">
                <a:solidFill>
                  <a:schemeClr val="tx2"/>
                </a:solidFill>
              </a:rPr>
              <a:t>Objective</a:t>
            </a:r>
          </a:p>
          <a:p>
            <a:pPr>
              <a:spcAft>
                <a:spcPts val="600"/>
              </a:spcAft>
              <a:buSzPct val="80000"/>
              <a:buFont typeface="Arial" panose="020B0604020202020204" pitchFamily="34" charset="0"/>
              <a:buChar char="►"/>
            </a:pPr>
            <a:r>
              <a:rPr lang="en-US" sz="1600" dirty="0">
                <a:solidFill>
                  <a:schemeClr val="tx2"/>
                </a:solidFill>
              </a:rPr>
              <a:t>ISRM Methodology</a:t>
            </a:r>
          </a:p>
          <a:p>
            <a:pPr>
              <a:spcAft>
                <a:spcPts val="600"/>
              </a:spcAft>
              <a:buSzPct val="80000"/>
              <a:buFont typeface="Arial" panose="020B0604020202020204" pitchFamily="34" charset="0"/>
              <a:buChar char="►"/>
            </a:pPr>
            <a:r>
              <a:rPr lang="en-US" sz="1600" dirty="0">
                <a:solidFill>
                  <a:schemeClr val="tx2"/>
                </a:solidFill>
              </a:rPr>
              <a:t>ISRM Scope</a:t>
            </a:r>
          </a:p>
          <a:p>
            <a:pPr>
              <a:spcAft>
                <a:spcPts val="600"/>
              </a:spcAft>
              <a:buSzPct val="80000"/>
              <a:buFont typeface="Arial" panose="020B0604020202020204" pitchFamily="34" charset="0"/>
              <a:buChar char="►"/>
            </a:pPr>
            <a:r>
              <a:rPr lang="en-US" sz="1600" dirty="0">
                <a:solidFill>
                  <a:schemeClr val="tx2"/>
                </a:solidFill>
              </a:rPr>
              <a:t>Top 10 IS Risks</a:t>
            </a:r>
          </a:p>
          <a:p>
            <a:pPr>
              <a:spcAft>
                <a:spcPts val="600"/>
              </a:spcAft>
              <a:buSzPct val="80000"/>
              <a:buFont typeface="Arial" panose="020B0604020202020204" pitchFamily="34" charset="0"/>
              <a:buChar char="►"/>
            </a:pPr>
            <a:r>
              <a:rPr lang="en-US" sz="1600" dirty="0">
                <a:solidFill>
                  <a:schemeClr val="tx2"/>
                </a:solidFill>
              </a:rPr>
              <a:t>Initial &amp; Final Residual Risks</a:t>
            </a:r>
          </a:p>
          <a:p>
            <a:pPr>
              <a:spcAft>
                <a:spcPts val="600"/>
              </a:spcAft>
              <a:buSzPct val="80000"/>
              <a:buFont typeface="Arial" panose="020B0604020202020204" pitchFamily="34" charset="0"/>
              <a:buChar char="►"/>
            </a:pPr>
            <a:r>
              <a:rPr lang="en-US" sz="1600" dirty="0">
                <a:solidFill>
                  <a:schemeClr val="tx2"/>
                </a:solidFill>
              </a:rPr>
              <a:t>Risk Treatment Options</a:t>
            </a:r>
          </a:p>
          <a:p>
            <a:pPr>
              <a:spcAft>
                <a:spcPts val="600"/>
              </a:spcAft>
              <a:buSzPct val="80000"/>
              <a:buFont typeface="Arial" panose="020B0604020202020204" pitchFamily="34" charset="0"/>
              <a:buChar char="►"/>
            </a:pPr>
            <a:r>
              <a:rPr lang="en-US" sz="1600" dirty="0">
                <a:solidFill>
                  <a:schemeClr val="tx2"/>
                </a:solidFill>
              </a:rPr>
              <a:t>Key IS Risks</a:t>
            </a:r>
          </a:p>
          <a:p>
            <a:pPr>
              <a:spcAft>
                <a:spcPts val="600"/>
              </a:spcAft>
              <a:buSzPct val="80000"/>
              <a:buFont typeface="Arial" panose="020B0604020202020204" pitchFamily="34" charset="0"/>
              <a:buChar char="►"/>
            </a:pPr>
            <a:r>
              <a:rPr lang="en-US" sz="1600" dirty="0">
                <a:solidFill>
                  <a:schemeClr val="tx2"/>
                </a:solidFill>
              </a:rPr>
              <a:t>List of IS Risks </a:t>
            </a:r>
          </a:p>
          <a:p>
            <a:pPr lvl="1">
              <a:spcAft>
                <a:spcPts val="600"/>
              </a:spcAft>
              <a:buSzPct val="80000"/>
            </a:pPr>
            <a:r>
              <a:rPr lang="en-US" sz="1600" dirty="0">
                <a:solidFill>
                  <a:schemeClr val="tx2"/>
                </a:solidFill>
                <a:cs typeface="+mn-cs"/>
              </a:rPr>
              <a:t>Retained</a:t>
            </a:r>
          </a:p>
          <a:p>
            <a:pPr lvl="1">
              <a:spcAft>
                <a:spcPts val="600"/>
              </a:spcAft>
              <a:buSzPct val="80000"/>
            </a:pPr>
            <a:r>
              <a:rPr lang="en-US" sz="1600" dirty="0">
                <a:solidFill>
                  <a:schemeClr val="tx2"/>
                </a:solidFill>
                <a:cs typeface="+mn-cs"/>
              </a:rPr>
              <a:t>Avoided</a:t>
            </a:r>
          </a:p>
          <a:p>
            <a:pPr lvl="1">
              <a:spcAft>
                <a:spcPts val="600"/>
              </a:spcAft>
              <a:buSzPct val="80000"/>
            </a:pPr>
            <a:r>
              <a:rPr lang="en-US" sz="1600" dirty="0">
                <a:solidFill>
                  <a:schemeClr val="tx2"/>
                </a:solidFill>
                <a:cs typeface="+mn-cs"/>
              </a:rPr>
              <a:t>Modified</a:t>
            </a:r>
          </a:p>
          <a:p>
            <a:pPr lvl="1">
              <a:spcAft>
                <a:spcPts val="600"/>
              </a:spcAft>
              <a:buSzPct val="80000"/>
            </a:pPr>
            <a:r>
              <a:rPr lang="en-US" sz="1600" dirty="0" smtClean="0">
                <a:solidFill>
                  <a:schemeClr val="tx2"/>
                </a:solidFill>
                <a:cs typeface="+mn-cs"/>
              </a:rPr>
              <a:t>Shared</a:t>
            </a:r>
            <a:endParaRPr lang="en-US" sz="1600" dirty="0">
              <a:solidFill>
                <a:schemeClr val="tx2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8034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C816AD-1822-4272-996D-6856F5548128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7A3FC4-A307-4185-8480-2319933E4B15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101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Objective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1752600"/>
            <a:ext cx="8229599" cy="1651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SzPct val="75000"/>
            </a:pPr>
            <a:r>
              <a:rPr lang="en-US" sz="1600" kern="0" baseline="0" dirty="0">
                <a:latin typeface="Arial"/>
              </a:rPr>
              <a:t>The primary objective of the Information Security Risk Management (ISRM) program is to identify, assess, treat, communicate / report and monitor information security risks. This report is intended to provide </a:t>
            </a:r>
            <a:r>
              <a:rPr lang="en-US" sz="1600" b="1" kern="0" baseline="0" dirty="0">
                <a:solidFill>
                  <a:srgbClr val="425968"/>
                </a:solidFill>
                <a:latin typeface="Arial"/>
              </a:rPr>
              <a:t>&lt;Organization Name&gt;</a:t>
            </a:r>
            <a:r>
              <a:rPr lang="en-US" sz="1600" kern="0" baseline="0" dirty="0">
                <a:latin typeface="Arial"/>
              </a:rPr>
              <a:t> management with a high level summary of the scope and approach of the ISRM program, the key risks identified and their business implications, and steps required to take to address the risks.</a:t>
            </a:r>
          </a:p>
          <a:p>
            <a:pPr algn="just">
              <a:buSzPct val="75000"/>
            </a:pPr>
            <a:endParaRPr lang="en-US" sz="1600" dirty="0" smtClean="0"/>
          </a:p>
          <a:p>
            <a:pPr algn="just">
              <a:buSzPct val="75000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384220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C816AD-1822-4272-996D-6856F5548128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7A3FC4-A307-4185-8480-2319933E4B15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4101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ISRM Methodology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50870" y="1560499"/>
            <a:ext cx="8229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sz="1600" baseline="0" dirty="0" smtClean="0">
                <a:latin typeface="Arial"/>
              </a:rPr>
              <a:t>ISRM process </a:t>
            </a:r>
            <a:r>
              <a:rPr lang="en-US" sz="1600" baseline="0" dirty="0">
                <a:latin typeface="Arial"/>
              </a:rPr>
              <a:t>constitute following </a:t>
            </a:r>
            <a:r>
              <a:rPr lang="en-US" sz="1600" baseline="0" dirty="0" smtClean="0">
                <a:latin typeface="Arial"/>
              </a:rPr>
              <a:t>phases</a:t>
            </a:r>
          </a:p>
        </p:txBody>
      </p:sp>
      <p:sp>
        <p:nvSpPr>
          <p:cNvPr id="64" name="Freeform 12"/>
          <p:cNvSpPr>
            <a:spLocks/>
          </p:cNvSpPr>
          <p:nvPr/>
        </p:nvSpPr>
        <p:spPr bwMode="auto">
          <a:xfrm>
            <a:off x="3882294" y="3329495"/>
            <a:ext cx="1131887" cy="848200"/>
          </a:xfrm>
          <a:custGeom>
            <a:avLst/>
            <a:gdLst>
              <a:gd name="T0" fmla="*/ 0 w 2976"/>
              <a:gd name="T1" fmla="*/ 2147483647 h 2992"/>
              <a:gd name="T2" fmla="*/ 2147483647 w 2976"/>
              <a:gd name="T3" fmla="*/ 0 h 2992"/>
              <a:gd name="T4" fmla="*/ 2147483647 w 2976"/>
              <a:gd name="T5" fmla="*/ 0 h 2992"/>
              <a:gd name="T6" fmla="*/ 2147483647 w 2976"/>
              <a:gd name="T7" fmla="*/ 0 h 2992"/>
              <a:gd name="T8" fmla="*/ 2147483647 w 2976"/>
              <a:gd name="T9" fmla="*/ 2147483647 h 2992"/>
              <a:gd name="T10" fmla="*/ 2147483647 w 2976"/>
              <a:gd name="T11" fmla="*/ 2147483647 h 2992"/>
              <a:gd name="T12" fmla="*/ 2147483647 w 2976"/>
              <a:gd name="T13" fmla="*/ 2147483647 h 2992"/>
              <a:gd name="T14" fmla="*/ 2147483647 w 2976"/>
              <a:gd name="T15" fmla="*/ 2147483647 h 2992"/>
              <a:gd name="T16" fmla="*/ 2147483647 w 2976"/>
              <a:gd name="T17" fmla="*/ 2147483647 h 2992"/>
              <a:gd name="T18" fmla="*/ 2147483647 w 2976"/>
              <a:gd name="T19" fmla="*/ 2147483647 h 2992"/>
              <a:gd name="T20" fmla="*/ 0 w 2976"/>
              <a:gd name="T21" fmla="*/ 2147483647 h 2992"/>
              <a:gd name="T22" fmla="*/ 0 w 2976"/>
              <a:gd name="T23" fmla="*/ 2147483647 h 299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976"/>
              <a:gd name="T37" fmla="*/ 0 h 2992"/>
              <a:gd name="T38" fmla="*/ 2976 w 2976"/>
              <a:gd name="T39" fmla="*/ 2992 h 299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976" h="2992">
                <a:moveTo>
                  <a:pt x="0" y="1496"/>
                </a:moveTo>
                <a:cubicBezTo>
                  <a:pt x="0" y="670"/>
                  <a:pt x="667" y="0"/>
                  <a:pt x="1488" y="0"/>
                </a:cubicBezTo>
                <a:cubicBezTo>
                  <a:pt x="1488" y="0"/>
                  <a:pt x="1488" y="0"/>
                  <a:pt x="1488" y="0"/>
                </a:cubicBezTo>
                <a:cubicBezTo>
                  <a:pt x="2310" y="0"/>
                  <a:pt x="2976" y="670"/>
                  <a:pt x="2976" y="1496"/>
                </a:cubicBezTo>
                <a:cubicBezTo>
                  <a:pt x="2976" y="1496"/>
                  <a:pt x="2976" y="1496"/>
                  <a:pt x="2976" y="1496"/>
                </a:cubicBezTo>
                <a:cubicBezTo>
                  <a:pt x="2976" y="2323"/>
                  <a:pt x="2310" y="2992"/>
                  <a:pt x="1488" y="2992"/>
                </a:cubicBezTo>
                <a:cubicBezTo>
                  <a:pt x="1488" y="2992"/>
                  <a:pt x="1488" y="2992"/>
                  <a:pt x="1488" y="2992"/>
                </a:cubicBezTo>
                <a:cubicBezTo>
                  <a:pt x="667" y="2992"/>
                  <a:pt x="0" y="2323"/>
                  <a:pt x="0" y="1496"/>
                </a:cubicBezTo>
                <a:cubicBezTo>
                  <a:pt x="0" y="1496"/>
                  <a:pt x="0" y="1496"/>
                  <a:pt x="0" y="1496"/>
                </a:cubicBezTo>
                <a:close/>
              </a:path>
            </a:pathLst>
          </a:custGeom>
          <a:solidFill>
            <a:srgbClr val="FFC000"/>
          </a:solidFill>
          <a:ln w="0">
            <a:noFill/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baseline="0" dirty="0" smtClean="0">
                <a:latin typeface="Arial"/>
                <a:cs typeface="Arial" pitchFamily="34" charset="0"/>
              </a:rPr>
              <a:t>IS Risk Governance</a:t>
            </a:r>
            <a:endParaRPr lang="en-US" sz="900" b="1" kern="0" baseline="0" dirty="0">
              <a:latin typeface="Arial"/>
              <a:cs typeface="Arial" pitchFamily="34" charset="0"/>
            </a:endParaRPr>
          </a:p>
        </p:txBody>
      </p:sp>
      <p:sp>
        <p:nvSpPr>
          <p:cNvPr id="65" name="Flowchart: Connector 64"/>
          <p:cNvSpPr/>
          <p:nvPr/>
        </p:nvSpPr>
        <p:spPr bwMode="auto">
          <a:xfrm>
            <a:off x="2733091" y="2512641"/>
            <a:ext cx="3430292" cy="2569020"/>
          </a:xfrm>
          <a:prstGeom prst="flowChartConnector">
            <a:avLst/>
          </a:prstGeom>
          <a:noFill/>
          <a:ln w="63500" cap="flat" cmpd="sng" algn="ctr">
            <a:solidFill>
              <a:srgbClr val="64646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54000" tIns="54000" rIns="54000" bIns="54000" numCol="1" rtlCol="0" anchor="ctr" anchorCtr="0" compatLnSpc="1">
            <a:prstTxWarp prst="textNoShape">
              <a:avLst/>
            </a:prstTxWarp>
          </a:bodyPr>
          <a:lstStyle/>
          <a:p>
            <a:pPr algn="ctr" defTabSz="995363">
              <a:defRPr/>
            </a:pPr>
            <a:endParaRPr lang="en-US" sz="1000" kern="0" baseline="0" dirty="0" smtClean="0">
              <a:latin typeface="Arial" panose="020B0604020202020204" pitchFamily="34" charset="0"/>
              <a:cs typeface="Arial" charset="0"/>
            </a:endParaRPr>
          </a:p>
        </p:txBody>
      </p:sp>
      <p:sp>
        <p:nvSpPr>
          <p:cNvPr id="66" name="Freeform 65"/>
          <p:cNvSpPr>
            <a:spLocks/>
          </p:cNvSpPr>
          <p:nvPr/>
        </p:nvSpPr>
        <p:spPr bwMode="auto">
          <a:xfrm>
            <a:off x="3899291" y="2174526"/>
            <a:ext cx="969264" cy="725597"/>
          </a:xfrm>
          <a:custGeom>
            <a:avLst/>
            <a:gdLst/>
            <a:ahLst/>
            <a:cxnLst>
              <a:cxn ang="0">
                <a:pos x="0" y="1040"/>
              </a:cxn>
              <a:cxn ang="0">
                <a:pos x="1040" y="0"/>
              </a:cxn>
              <a:cxn ang="0">
                <a:pos x="1040" y="0"/>
              </a:cxn>
              <a:cxn ang="0">
                <a:pos x="1040" y="0"/>
              </a:cxn>
              <a:cxn ang="0">
                <a:pos x="2080" y="1040"/>
              </a:cxn>
              <a:cxn ang="0">
                <a:pos x="2080" y="1040"/>
              </a:cxn>
              <a:cxn ang="0">
                <a:pos x="2080" y="1040"/>
              </a:cxn>
              <a:cxn ang="0">
                <a:pos x="1040" y="2080"/>
              </a:cxn>
              <a:cxn ang="0">
                <a:pos x="1040" y="2080"/>
              </a:cxn>
              <a:cxn ang="0">
                <a:pos x="1040" y="2080"/>
              </a:cxn>
              <a:cxn ang="0">
                <a:pos x="0" y="1040"/>
              </a:cxn>
              <a:cxn ang="0">
                <a:pos x="0" y="1040"/>
              </a:cxn>
            </a:cxnLst>
            <a:rect l="0" t="0" r="r" b="b"/>
            <a:pathLst>
              <a:path w="2080" h="2080">
                <a:moveTo>
                  <a:pt x="0" y="1040"/>
                </a:moveTo>
                <a:cubicBezTo>
                  <a:pt x="0" y="466"/>
                  <a:pt x="466" y="0"/>
                  <a:pt x="1040" y="0"/>
                </a:cubicBezTo>
                <a:cubicBezTo>
                  <a:pt x="1040" y="0"/>
                  <a:pt x="1040" y="0"/>
                  <a:pt x="1040" y="0"/>
                </a:cubicBezTo>
                <a:lnTo>
                  <a:pt x="1040" y="0"/>
                </a:lnTo>
                <a:cubicBezTo>
                  <a:pt x="1615" y="0"/>
                  <a:pt x="2080" y="466"/>
                  <a:pt x="2080" y="1040"/>
                </a:cubicBezTo>
                <a:cubicBezTo>
                  <a:pt x="2080" y="1040"/>
                  <a:pt x="2080" y="1040"/>
                  <a:pt x="2080" y="1040"/>
                </a:cubicBezTo>
                <a:lnTo>
                  <a:pt x="2080" y="1040"/>
                </a:lnTo>
                <a:cubicBezTo>
                  <a:pt x="2080" y="1615"/>
                  <a:pt x="1615" y="2080"/>
                  <a:pt x="1040" y="2080"/>
                </a:cubicBezTo>
                <a:cubicBezTo>
                  <a:pt x="1040" y="2080"/>
                  <a:pt x="1040" y="2080"/>
                  <a:pt x="1040" y="2080"/>
                </a:cubicBezTo>
                <a:lnTo>
                  <a:pt x="1040" y="2080"/>
                </a:lnTo>
                <a:cubicBezTo>
                  <a:pt x="466" y="2080"/>
                  <a:pt x="0" y="1615"/>
                  <a:pt x="0" y="1040"/>
                </a:cubicBezTo>
                <a:cubicBezTo>
                  <a:pt x="0" y="1040"/>
                  <a:pt x="0" y="1040"/>
                  <a:pt x="0" y="1040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24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1.</a:t>
            </a:r>
          </a:p>
          <a:p>
            <a:pPr marL="0" marR="0" lvl="0" indent="0" algn="ctr" defTabSz="9124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Risk Identification</a:t>
            </a:r>
          </a:p>
        </p:txBody>
      </p:sp>
      <p:sp>
        <p:nvSpPr>
          <p:cNvPr id="67" name="Freeform 23"/>
          <p:cNvSpPr>
            <a:spLocks/>
          </p:cNvSpPr>
          <p:nvPr/>
        </p:nvSpPr>
        <p:spPr bwMode="auto">
          <a:xfrm>
            <a:off x="5521753" y="2998640"/>
            <a:ext cx="969264" cy="725597"/>
          </a:xfrm>
          <a:custGeom>
            <a:avLst/>
            <a:gdLst>
              <a:gd name="T0" fmla="*/ 0 w 2080"/>
              <a:gd name="T1" fmla="*/ 1040 h 2080"/>
              <a:gd name="T2" fmla="*/ 1040 w 2080"/>
              <a:gd name="T3" fmla="*/ 0 h 2080"/>
              <a:gd name="T4" fmla="*/ 1040 w 2080"/>
              <a:gd name="T5" fmla="*/ 0 h 2080"/>
              <a:gd name="T6" fmla="*/ 1040 w 2080"/>
              <a:gd name="T7" fmla="*/ 0 h 2080"/>
              <a:gd name="T8" fmla="*/ 2080 w 2080"/>
              <a:gd name="T9" fmla="*/ 1040 h 2080"/>
              <a:gd name="T10" fmla="*/ 2080 w 2080"/>
              <a:gd name="T11" fmla="*/ 1040 h 2080"/>
              <a:gd name="T12" fmla="*/ 2080 w 2080"/>
              <a:gd name="T13" fmla="*/ 1040 h 2080"/>
              <a:gd name="T14" fmla="*/ 1040 w 2080"/>
              <a:gd name="T15" fmla="*/ 2080 h 2080"/>
              <a:gd name="T16" fmla="*/ 1040 w 2080"/>
              <a:gd name="T17" fmla="*/ 2080 h 2080"/>
              <a:gd name="T18" fmla="*/ 1040 w 2080"/>
              <a:gd name="T19" fmla="*/ 2080 h 2080"/>
              <a:gd name="T20" fmla="*/ 0 w 2080"/>
              <a:gd name="T21" fmla="*/ 1040 h 2080"/>
              <a:gd name="T22" fmla="*/ 0 w 2080"/>
              <a:gd name="T23" fmla="*/ 1040 h 208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080"/>
              <a:gd name="T37" fmla="*/ 0 h 2080"/>
              <a:gd name="T38" fmla="*/ 2080 w 2080"/>
              <a:gd name="T39" fmla="*/ 2080 h 208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080" h="2080">
                <a:moveTo>
                  <a:pt x="0" y="1040"/>
                </a:moveTo>
                <a:cubicBezTo>
                  <a:pt x="0" y="466"/>
                  <a:pt x="466" y="0"/>
                  <a:pt x="1040" y="0"/>
                </a:cubicBezTo>
                <a:cubicBezTo>
                  <a:pt x="1040" y="0"/>
                  <a:pt x="1040" y="0"/>
                  <a:pt x="1040" y="0"/>
                </a:cubicBezTo>
                <a:cubicBezTo>
                  <a:pt x="1615" y="0"/>
                  <a:pt x="2080" y="466"/>
                  <a:pt x="2080" y="1040"/>
                </a:cubicBezTo>
                <a:cubicBezTo>
                  <a:pt x="2080" y="1040"/>
                  <a:pt x="2080" y="1040"/>
                  <a:pt x="2080" y="1040"/>
                </a:cubicBezTo>
                <a:cubicBezTo>
                  <a:pt x="2080" y="1615"/>
                  <a:pt x="1615" y="2080"/>
                  <a:pt x="1040" y="2080"/>
                </a:cubicBezTo>
                <a:cubicBezTo>
                  <a:pt x="1040" y="2080"/>
                  <a:pt x="1040" y="2080"/>
                  <a:pt x="1040" y="2080"/>
                </a:cubicBezTo>
                <a:cubicBezTo>
                  <a:pt x="466" y="2080"/>
                  <a:pt x="0" y="1615"/>
                  <a:pt x="0" y="1040"/>
                </a:cubicBezTo>
                <a:cubicBezTo>
                  <a:pt x="0" y="1040"/>
                  <a:pt x="0" y="1040"/>
                  <a:pt x="0" y="1040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24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2. </a:t>
            </a:r>
          </a:p>
          <a:p>
            <a:pPr marL="0" marR="0" lvl="0" indent="0" algn="ctr" defTabSz="9124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Risk Assessment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 pitchFamily="34" charset="0"/>
            </a:endParaRPr>
          </a:p>
        </p:txBody>
      </p:sp>
      <p:sp>
        <p:nvSpPr>
          <p:cNvPr id="68" name="Freeform 28"/>
          <p:cNvSpPr>
            <a:spLocks/>
          </p:cNvSpPr>
          <p:nvPr/>
        </p:nvSpPr>
        <p:spPr bwMode="auto">
          <a:xfrm>
            <a:off x="5085800" y="4375938"/>
            <a:ext cx="969264" cy="725597"/>
          </a:xfrm>
          <a:custGeom>
            <a:avLst/>
            <a:gdLst>
              <a:gd name="T0" fmla="*/ 0 w 2080"/>
              <a:gd name="T1" fmla="*/ 1040 h 2080"/>
              <a:gd name="T2" fmla="*/ 1040 w 2080"/>
              <a:gd name="T3" fmla="*/ 0 h 2080"/>
              <a:gd name="T4" fmla="*/ 1040 w 2080"/>
              <a:gd name="T5" fmla="*/ 0 h 2080"/>
              <a:gd name="T6" fmla="*/ 1040 w 2080"/>
              <a:gd name="T7" fmla="*/ 0 h 2080"/>
              <a:gd name="T8" fmla="*/ 2080 w 2080"/>
              <a:gd name="T9" fmla="*/ 1040 h 2080"/>
              <a:gd name="T10" fmla="*/ 2080 w 2080"/>
              <a:gd name="T11" fmla="*/ 1040 h 2080"/>
              <a:gd name="T12" fmla="*/ 2080 w 2080"/>
              <a:gd name="T13" fmla="*/ 1040 h 2080"/>
              <a:gd name="T14" fmla="*/ 1040 w 2080"/>
              <a:gd name="T15" fmla="*/ 2080 h 2080"/>
              <a:gd name="T16" fmla="*/ 1040 w 2080"/>
              <a:gd name="T17" fmla="*/ 2080 h 2080"/>
              <a:gd name="T18" fmla="*/ 1040 w 2080"/>
              <a:gd name="T19" fmla="*/ 2080 h 2080"/>
              <a:gd name="T20" fmla="*/ 0 w 2080"/>
              <a:gd name="T21" fmla="*/ 1040 h 2080"/>
              <a:gd name="T22" fmla="*/ 0 w 2080"/>
              <a:gd name="T23" fmla="*/ 1040 h 208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080"/>
              <a:gd name="T37" fmla="*/ 0 h 2080"/>
              <a:gd name="T38" fmla="*/ 2080 w 2080"/>
              <a:gd name="T39" fmla="*/ 2080 h 208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080" h="2080">
                <a:moveTo>
                  <a:pt x="0" y="1040"/>
                </a:moveTo>
                <a:cubicBezTo>
                  <a:pt x="0" y="466"/>
                  <a:pt x="466" y="0"/>
                  <a:pt x="1040" y="0"/>
                </a:cubicBezTo>
                <a:cubicBezTo>
                  <a:pt x="1040" y="0"/>
                  <a:pt x="1040" y="0"/>
                  <a:pt x="1040" y="0"/>
                </a:cubicBezTo>
                <a:cubicBezTo>
                  <a:pt x="1615" y="0"/>
                  <a:pt x="2080" y="466"/>
                  <a:pt x="2080" y="1040"/>
                </a:cubicBezTo>
                <a:cubicBezTo>
                  <a:pt x="2080" y="1040"/>
                  <a:pt x="2080" y="1040"/>
                  <a:pt x="2080" y="1040"/>
                </a:cubicBezTo>
                <a:cubicBezTo>
                  <a:pt x="2080" y="1615"/>
                  <a:pt x="1615" y="2080"/>
                  <a:pt x="1040" y="2080"/>
                </a:cubicBezTo>
                <a:cubicBezTo>
                  <a:pt x="1040" y="2080"/>
                  <a:pt x="1040" y="2080"/>
                  <a:pt x="1040" y="2080"/>
                </a:cubicBezTo>
                <a:cubicBezTo>
                  <a:pt x="466" y="2080"/>
                  <a:pt x="0" y="1615"/>
                  <a:pt x="0" y="1040"/>
                </a:cubicBezTo>
                <a:cubicBezTo>
                  <a:pt x="0" y="1040"/>
                  <a:pt x="0" y="1040"/>
                  <a:pt x="0" y="1040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24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3.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/>
            </a: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</a:b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Risk </a:t>
            </a:r>
          </a:p>
          <a:p>
            <a:pPr marL="0" marR="0" lvl="0" indent="0" algn="ctr" defTabSz="9124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Treatment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 pitchFamily="34" charset="0"/>
            </a:endParaRPr>
          </a:p>
        </p:txBody>
      </p:sp>
      <p:sp>
        <p:nvSpPr>
          <p:cNvPr id="69" name="Freeform 33"/>
          <p:cNvSpPr>
            <a:spLocks/>
          </p:cNvSpPr>
          <p:nvPr/>
        </p:nvSpPr>
        <p:spPr bwMode="auto">
          <a:xfrm>
            <a:off x="2997255" y="4337723"/>
            <a:ext cx="969264" cy="725597"/>
          </a:xfrm>
          <a:custGeom>
            <a:avLst/>
            <a:gdLst>
              <a:gd name="T0" fmla="*/ 0 w 2080"/>
              <a:gd name="T1" fmla="*/ 1040 h 2080"/>
              <a:gd name="T2" fmla="*/ 1040 w 2080"/>
              <a:gd name="T3" fmla="*/ 0 h 2080"/>
              <a:gd name="T4" fmla="*/ 1040 w 2080"/>
              <a:gd name="T5" fmla="*/ 0 h 2080"/>
              <a:gd name="T6" fmla="*/ 1040 w 2080"/>
              <a:gd name="T7" fmla="*/ 0 h 2080"/>
              <a:gd name="T8" fmla="*/ 2080 w 2080"/>
              <a:gd name="T9" fmla="*/ 1040 h 2080"/>
              <a:gd name="T10" fmla="*/ 2080 w 2080"/>
              <a:gd name="T11" fmla="*/ 1040 h 2080"/>
              <a:gd name="T12" fmla="*/ 2080 w 2080"/>
              <a:gd name="T13" fmla="*/ 1040 h 2080"/>
              <a:gd name="T14" fmla="*/ 1040 w 2080"/>
              <a:gd name="T15" fmla="*/ 2080 h 2080"/>
              <a:gd name="T16" fmla="*/ 1040 w 2080"/>
              <a:gd name="T17" fmla="*/ 2080 h 2080"/>
              <a:gd name="T18" fmla="*/ 1040 w 2080"/>
              <a:gd name="T19" fmla="*/ 2080 h 2080"/>
              <a:gd name="T20" fmla="*/ 0 w 2080"/>
              <a:gd name="T21" fmla="*/ 1040 h 2080"/>
              <a:gd name="T22" fmla="*/ 0 w 2080"/>
              <a:gd name="T23" fmla="*/ 1040 h 208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080"/>
              <a:gd name="T37" fmla="*/ 0 h 2080"/>
              <a:gd name="T38" fmla="*/ 2080 w 2080"/>
              <a:gd name="T39" fmla="*/ 2080 h 208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080" h="2080">
                <a:moveTo>
                  <a:pt x="0" y="1040"/>
                </a:moveTo>
                <a:cubicBezTo>
                  <a:pt x="0" y="466"/>
                  <a:pt x="466" y="0"/>
                  <a:pt x="1040" y="0"/>
                </a:cubicBezTo>
                <a:cubicBezTo>
                  <a:pt x="1040" y="0"/>
                  <a:pt x="1040" y="0"/>
                  <a:pt x="1040" y="0"/>
                </a:cubicBezTo>
                <a:cubicBezTo>
                  <a:pt x="1615" y="0"/>
                  <a:pt x="2080" y="466"/>
                  <a:pt x="2080" y="1040"/>
                </a:cubicBezTo>
                <a:cubicBezTo>
                  <a:pt x="2080" y="1040"/>
                  <a:pt x="2080" y="1040"/>
                  <a:pt x="2080" y="1040"/>
                </a:cubicBezTo>
                <a:cubicBezTo>
                  <a:pt x="2080" y="1615"/>
                  <a:pt x="1615" y="2080"/>
                  <a:pt x="1040" y="2080"/>
                </a:cubicBezTo>
                <a:cubicBezTo>
                  <a:pt x="1040" y="2080"/>
                  <a:pt x="1040" y="2080"/>
                  <a:pt x="1040" y="2080"/>
                </a:cubicBezTo>
                <a:cubicBezTo>
                  <a:pt x="466" y="2080"/>
                  <a:pt x="0" y="1615"/>
                  <a:pt x="0" y="1040"/>
                </a:cubicBezTo>
                <a:cubicBezTo>
                  <a:pt x="0" y="1040"/>
                  <a:pt x="0" y="1040"/>
                  <a:pt x="0" y="1040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24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4.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/>
            </a: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</a:b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Risk Communication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 pitchFamily="34" charset="0"/>
            </a:endParaRPr>
          </a:p>
        </p:txBody>
      </p:sp>
      <p:sp>
        <p:nvSpPr>
          <p:cNvPr id="70" name="Freeform 39"/>
          <p:cNvSpPr>
            <a:spLocks/>
          </p:cNvSpPr>
          <p:nvPr/>
        </p:nvSpPr>
        <p:spPr bwMode="auto">
          <a:xfrm>
            <a:off x="2464889" y="3061393"/>
            <a:ext cx="969264" cy="725597"/>
          </a:xfrm>
          <a:custGeom>
            <a:avLst/>
            <a:gdLst>
              <a:gd name="T0" fmla="*/ 0 w 2080"/>
              <a:gd name="T1" fmla="*/ 1040 h 2080"/>
              <a:gd name="T2" fmla="*/ 1040 w 2080"/>
              <a:gd name="T3" fmla="*/ 0 h 2080"/>
              <a:gd name="T4" fmla="*/ 1040 w 2080"/>
              <a:gd name="T5" fmla="*/ 0 h 2080"/>
              <a:gd name="T6" fmla="*/ 1040 w 2080"/>
              <a:gd name="T7" fmla="*/ 0 h 2080"/>
              <a:gd name="T8" fmla="*/ 2080 w 2080"/>
              <a:gd name="T9" fmla="*/ 1040 h 2080"/>
              <a:gd name="T10" fmla="*/ 2080 w 2080"/>
              <a:gd name="T11" fmla="*/ 1040 h 2080"/>
              <a:gd name="T12" fmla="*/ 2080 w 2080"/>
              <a:gd name="T13" fmla="*/ 1040 h 2080"/>
              <a:gd name="T14" fmla="*/ 1040 w 2080"/>
              <a:gd name="T15" fmla="*/ 2080 h 2080"/>
              <a:gd name="T16" fmla="*/ 1040 w 2080"/>
              <a:gd name="T17" fmla="*/ 2080 h 2080"/>
              <a:gd name="T18" fmla="*/ 1040 w 2080"/>
              <a:gd name="T19" fmla="*/ 2080 h 2080"/>
              <a:gd name="T20" fmla="*/ 0 w 2080"/>
              <a:gd name="T21" fmla="*/ 1040 h 2080"/>
              <a:gd name="T22" fmla="*/ 0 w 2080"/>
              <a:gd name="T23" fmla="*/ 1040 h 208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080"/>
              <a:gd name="T37" fmla="*/ 0 h 2080"/>
              <a:gd name="T38" fmla="*/ 2080 w 2080"/>
              <a:gd name="T39" fmla="*/ 2080 h 208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080" h="2080">
                <a:moveTo>
                  <a:pt x="0" y="1040"/>
                </a:moveTo>
                <a:cubicBezTo>
                  <a:pt x="0" y="466"/>
                  <a:pt x="466" y="0"/>
                  <a:pt x="1040" y="0"/>
                </a:cubicBezTo>
                <a:cubicBezTo>
                  <a:pt x="1040" y="0"/>
                  <a:pt x="1040" y="0"/>
                  <a:pt x="1040" y="0"/>
                </a:cubicBezTo>
                <a:cubicBezTo>
                  <a:pt x="1615" y="0"/>
                  <a:pt x="2080" y="466"/>
                  <a:pt x="2080" y="1040"/>
                </a:cubicBezTo>
                <a:cubicBezTo>
                  <a:pt x="2080" y="1040"/>
                  <a:pt x="2080" y="1040"/>
                  <a:pt x="2080" y="1040"/>
                </a:cubicBezTo>
                <a:cubicBezTo>
                  <a:pt x="2080" y="1615"/>
                  <a:pt x="1615" y="2080"/>
                  <a:pt x="1040" y="2080"/>
                </a:cubicBezTo>
                <a:cubicBezTo>
                  <a:pt x="1040" y="2080"/>
                  <a:pt x="1040" y="2080"/>
                  <a:pt x="1040" y="2080"/>
                </a:cubicBezTo>
                <a:cubicBezTo>
                  <a:pt x="466" y="2080"/>
                  <a:pt x="0" y="1615"/>
                  <a:pt x="0" y="1040"/>
                </a:cubicBezTo>
                <a:cubicBezTo>
                  <a:pt x="0" y="1040"/>
                  <a:pt x="0" y="1040"/>
                  <a:pt x="0" y="1040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24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5. 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 pitchFamily="34" charset="0"/>
            </a:endParaRPr>
          </a:p>
          <a:p>
            <a:pPr marL="0" marR="0" lvl="0" indent="0" algn="ctr" defTabSz="9124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Risk </a:t>
            </a:r>
          </a:p>
          <a:p>
            <a:pPr marL="0" marR="0" lvl="0" indent="0" algn="ctr" defTabSz="9124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 pitchFamily="34" charset="0"/>
              </a:rPr>
              <a:t>Monitoring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 pitchFamily="34" charset="0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457199" y="1944704"/>
            <a:ext cx="2007690" cy="955419"/>
            <a:chOff x="457199" y="1481557"/>
            <a:chExt cx="2007690" cy="1205588"/>
          </a:xfrm>
        </p:grpSpPr>
        <p:sp>
          <p:nvSpPr>
            <p:cNvPr id="72" name="Line Callout 1 71"/>
            <p:cNvSpPr/>
            <p:nvPr/>
          </p:nvSpPr>
          <p:spPr>
            <a:xfrm>
              <a:off x="457199" y="1481557"/>
              <a:ext cx="2007690" cy="1205588"/>
            </a:xfrm>
            <a:prstGeom prst="borderCallout1">
              <a:avLst>
                <a:gd name="adj1" fmla="val 41009"/>
                <a:gd name="adj2" fmla="val 102843"/>
                <a:gd name="adj3" fmla="val 149799"/>
                <a:gd name="adj4" fmla="val 179661"/>
              </a:avLst>
            </a:prstGeom>
            <a:noFill/>
            <a:ln w="9525" cap="flat" cmpd="sng" algn="ctr">
              <a:solidFill>
                <a:srgbClr val="80808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65967" y="1497698"/>
              <a:ext cx="1998921" cy="1086452"/>
            </a:xfrm>
            <a:prstGeom prst="rect">
              <a:avLst/>
            </a:prstGeom>
            <a:noFill/>
          </p:spPr>
          <p:txBody>
            <a:bodyPr wrap="square" lIns="0" tIns="36576" rIns="0" bIns="0" rtlCol="0">
              <a:spAutoFit/>
            </a:bodyPr>
            <a:lstStyle/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Scope and Boundary</a:t>
              </a:r>
            </a:p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Policy &amp; Procedure</a:t>
              </a:r>
            </a:p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Steering / Governance Committee</a:t>
              </a:r>
            </a:p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Roles and Responsibilities</a:t>
              </a:r>
            </a:p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ISRM Criteria(s)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457199" y="3262637"/>
            <a:ext cx="2011680" cy="956545"/>
            <a:chOff x="457199" y="3144580"/>
            <a:chExt cx="2011680" cy="1207008"/>
          </a:xfrm>
        </p:grpSpPr>
        <p:sp>
          <p:nvSpPr>
            <p:cNvPr id="75" name="Line Callout 1 74"/>
            <p:cNvSpPr/>
            <p:nvPr/>
          </p:nvSpPr>
          <p:spPr>
            <a:xfrm>
              <a:off x="457199" y="3144580"/>
              <a:ext cx="2011680" cy="1207008"/>
            </a:xfrm>
            <a:prstGeom prst="borderCallout1">
              <a:avLst>
                <a:gd name="adj1" fmla="val 63337"/>
                <a:gd name="adj2" fmla="val 102144"/>
                <a:gd name="adj3" fmla="val 39830"/>
                <a:gd name="adj4" fmla="val 109272"/>
              </a:avLst>
            </a:prstGeom>
            <a:noFill/>
            <a:ln w="9525" cap="flat" cmpd="sng" algn="ctr">
              <a:solidFill>
                <a:srgbClr val="80808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57200" y="3159197"/>
              <a:ext cx="1998921" cy="913144"/>
            </a:xfrm>
            <a:prstGeom prst="rect">
              <a:avLst/>
            </a:prstGeom>
            <a:noFill/>
          </p:spPr>
          <p:txBody>
            <a:bodyPr wrap="square" lIns="0" tIns="36576" rIns="0" bIns="0" rtlCol="0">
              <a:spAutoFit/>
            </a:bodyPr>
            <a:lstStyle/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Monitor</a:t>
              </a:r>
            </a:p>
            <a:p>
              <a:pPr marL="342900" marR="0" lvl="1" indent="-11430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Risk Treatment</a:t>
              </a:r>
            </a:p>
            <a:p>
              <a:pPr marL="342900" marR="0" lvl="1" indent="-11430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Residual Risk</a:t>
              </a:r>
            </a:p>
            <a:p>
              <a:pPr marL="342900" marR="0" lvl="1" indent="-11430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New Risks</a:t>
              </a:r>
            </a:p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Identify change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465967" y="4569268"/>
            <a:ext cx="2011680" cy="1145732"/>
            <a:chOff x="465967" y="4899671"/>
            <a:chExt cx="2011680" cy="1207008"/>
          </a:xfrm>
        </p:grpSpPr>
        <p:sp>
          <p:nvSpPr>
            <p:cNvPr id="78" name="Line Callout 1 77"/>
            <p:cNvSpPr/>
            <p:nvPr/>
          </p:nvSpPr>
          <p:spPr>
            <a:xfrm>
              <a:off x="465967" y="4899671"/>
              <a:ext cx="2011680" cy="1207008"/>
            </a:xfrm>
            <a:prstGeom prst="borderCallout1">
              <a:avLst>
                <a:gd name="adj1" fmla="val 56289"/>
                <a:gd name="adj2" fmla="val 104787"/>
                <a:gd name="adj3" fmla="val 27976"/>
                <a:gd name="adj4" fmla="val 139851"/>
              </a:avLst>
            </a:prstGeom>
            <a:noFill/>
            <a:ln w="9525" cap="flat" cmpd="sng" algn="ctr">
              <a:solidFill>
                <a:srgbClr val="80808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78726" y="4900645"/>
              <a:ext cx="1998921" cy="977833"/>
            </a:xfrm>
            <a:prstGeom prst="rect">
              <a:avLst/>
            </a:prstGeom>
            <a:noFill/>
          </p:spPr>
          <p:txBody>
            <a:bodyPr wrap="square" lIns="0" tIns="36576" rIns="0" bIns="0" rtlCol="0">
              <a:spAutoFit/>
            </a:bodyPr>
            <a:lstStyle/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Develop Final ISRM Report</a:t>
              </a:r>
            </a:p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Communicate Residual Risks to Management</a:t>
              </a:r>
            </a:p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Obtain Management Approval</a:t>
              </a:r>
            </a:p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Conduct awareness sessions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6675120" y="1991201"/>
            <a:ext cx="2011680" cy="998350"/>
            <a:chOff x="6675120" y="1540230"/>
            <a:chExt cx="2011680" cy="1259761"/>
          </a:xfrm>
        </p:grpSpPr>
        <p:sp>
          <p:nvSpPr>
            <p:cNvPr id="81" name="Line Callout 1 80"/>
            <p:cNvSpPr/>
            <p:nvPr/>
          </p:nvSpPr>
          <p:spPr>
            <a:xfrm>
              <a:off x="6675120" y="1540230"/>
              <a:ext cx="2011680" cy="1207008"/>
            </a:xfrm>
            <a:prstGeom prst="borderCallout1">
              <a:avLst>
                <a:gd name="adj1" fmla="val 51343"/>
                <a:gd name="adj2" fmla="val -5162"/>
                <a:gd name="adj3" fmla="val 48550"/>
                <a:gd name="adj4" fmla="val -93879"/>
              </a:avLst>
            </a:prstGeom>
            <a:noFill/>
            <a:ln w="9525" cap="flat" cmpd="sng" algn="ctr">
              <a:solidFill>
                <a:srgbClr val="80808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687879" y="1540230"/>
              <a:ext cx="1998921" cy="1259761"/>
            </a:xfrm>
            <a:prstGeom prst="rect">
              <a:avLst/>
            </a:prstGeom>
            <a:noFill/>
          </p:spPr>
          <p:txBody>
            <a:bodyPr wrap="square" lIns="0" tIns="36576" rIns="0" bIns="0" rtlCol="0">
              <a:spAutoFit/>
            </a:bodyPr>
            <a:lstStyle/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Perform BIA</a:t>
              </a:r>
            </a:p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Identify</a:t>
              </a:r>
            </a:p>
            <a:p>
              <a:pPr marL="342900" marR="0" lvl="1" indent="-11430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  <a:tabLst/>
                <a:defRPr/>
              </a:pPr>
              <a:r>
                <a:rPr lang="en-US" sz="1050" kern="0" baseline="0" dirty="0">
                  <a:latin typeface="Arial"/>
                </a:rPr>
                <a:t>Information Assets</a:t>
              </a:r>
            </a:p>
            <a:p>
              <a:pPr marL="342900" marR="0" lvl="1" indent="-11430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  <a:tabLst/>
                <a:defRPr/>
              </a:pPr>
              <a:r>
                <a:rPr lang="en-US" sz="1050" kern="0" baseline="0" dirty="0">
                  <a:latin typeface="Arial"/>
                </a:rPr>
                <a:t>Vulnerabilities</a:t>
              </a:r>
            </a:p>
            <a:p>
              <a:pPr marL="342900" marR="0" lvl="1" indent="-11430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  <a:tabLst/>
                <a:defRPr/>
              </a:pPr>
              <a:r>
                <a:rPr lang="en-US" sz="1050" kern="0" baseline="0" dirty="0">
                  <a:latin typeface="Arial"/>
                </a:rPr>
                <a:t>Threats</a:t>
              </a:r>
            </a:p>
            <a:p>
              <a:pPr marL="342900" marR="0" lvl="1" indent="-11430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  <a:tabLst/>
                <a:defRPr/>
              </a:pPr>
              <a:r>
                <a:rPr lang="en-US" sz="1050" kern="0" baseline="0" dirty="0">
                  <a:latin typeface="Arial"/>
                </a:rPr>
                <a:t>Controls</a:t>
              </a:r>
            </a:p>
            <a:p>
              <a:pPr marL="342900" marR="0" lvl="1" indent="-11430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  <a:tabLst/>
                <a:defRPr/>
              </a:pPr>
              <a:r>
                <a:rPr lang="en-US" sz="1050" kern="0" baseline="0" dirty="0">
                  <a:latin typeface="Arial"/>
                </a:rPr>
                <a:t>Inherent Risks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6675120" y="3226474"/>
            <a:ext cx="2011680" cy="1135697"/>
            <a:chOff x="6675120" y="3098946"/>
            <a:chExt cx="2011680" cy="1433069"/>
          </a:xfrm>
        </p:grpSpPr>
        <p:sp>
          <p:nvSpPr>
            <p:cNvPr id="84" name="Line Callout 1 83"/>
            <p:cNvSpPr/>
            <p:nvPr/>
          </p:nvSpPr>
          <p:spPr>
            <a:xfrm>
              <a:off x="6675120" y="3098946"/>
              <a:ext cx="2011680" cy="1402221"/>
            </a:xfrm>
            <a:prstGeom prst="borderCallout1">
              <a:avLst>
                <a:gd name="adj1" fmla="val 51399"/>
                <a:gd name="adj2" fmla="val -7276"/>
                <a:gd name="adj3" fmla="val 30453"/>
                <a:gd name="adj4" fmla="val -28700"/>
              </a:avLst>
            </a:prstGeom>
            <a:noFill/>
            <a:ln w="9525" cap="flat" cmpd="sng" algn="ctr">
              <a:solidFill>
                <a:srgbClr val="80808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687879" y="3098947"/>
              <a:ext cx="1998921" cy="1433068"/>
            </a:xfrm>
            <a:prstGeom prst="rect">
              <a:avLst/>
            </a:prstGeom>
            <a:noFill/>
          </p:spPr>
          <p:txBody>
            <a:bodyPr wrap="square" lIns="0" tIns="36576" rIns="0" bIns="0" rtlCol="0">
              <a:spAutoFit/>
            </a:bodyPr>
            <a:lstStyle/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Assess</a:t>
              </a:r>
            </a:p>
            <a:p>
              <a:pPr marL="342900" lvl="1" indent="-114300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</a:pPr>
              <a:r>
                <a:rPr lang="en-US" sz="1050" kern="0" baseline="0" dirty="0">
                  <a:latin typeface="Arial"/>
                </a:rPr>
                <a:t>Information Asset Value &amp; Classification</a:t>
              </a:r>
            </a:p>
            <a:p>
              <a:pPr marL="342900" lvl="1" indent="-114300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</a:pPr>
              <a:r>
                <a:rPr lang="en-US" sz="1050" kern="0" baseline="0" dirty="0">
                  <a:latin typeface="Arial"/>
                </a:rPr>
                <a:t>Vulnerability Factor</a:t>
              </a:r>
            </a:p>
            <a:p>
              <a:pPr marL="342900" lvl="1" indent="-114300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</a:pPr>
              <a:r>
                <a:rPr lang="en-US" sz="1050" kern="0" baseline="0" dirty="0">
                  <a:latin typeface="Arial"/>
                </a:rPr>
                <a:t>Threat Likelihood</a:t>
              </a:r>
            </a:p>
            <a:p>
              <a:pPr marL="342900" lvl="1" indent="-114300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</a:pPr>
              <a:r>
                <a:rPr lang="en-US" sz="1050" kern="0" baseline="0" dirty="0">
                  <a:latin typeface="Arial"/>
                </a:rPr>
                <a:t>Controls Effectiveness</a:t>
              </a:r>
            </a:p>
            <a:p>
              <a:pPr marL="342900" lvl="1" indent="-114300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</a:pPr>
              <a:r>
                <a:rPr lang="en-US" sz="1050" kern="0" baseline="0" dirty="0">
                  <a:latin typeface="Arial"/>
                </a:rPr>
                <a:t>Cost of Control</a:t>
              </a:r>
            </a:p>
            <a:p>
              <a:pPr marL="342900" lvl="1" indent="-114300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</a:pPr>
              <a:r>
                <a:rPr lang="en-US" sz="1050" kern="0" baseline="0" dirty="0">
                  <a:latin typeface="Arial"/>
                </a:rPr>
                <a:t>Initial Residual Risk</a:t>
              </a: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6675120" y="4653533"/>
            <a:ext cx="2011680" cy="1032018"/>
            <a:chOff x="6675120" y="4899671"/>
            <a:chExt cx="2011680" cy="1207982"/>
          </a:xfrm>
        </p:grpSpPr>
        <p:sp>
          <p:nvSpPr>
            <p:cNvPr id="87" name="Line Callout 1 86"/>
            <p:cNvSpPr/>
            <p:nvPr/>
          </p:nvSpPr>
          <p:spPr>
            <a:xfrm>
              <a:off x="6675120" y="4900645"/>
              <a:ext cx="2011680" cy="1207008"/>
            </a:xfrm>
            <a:prstGeom prst="borderCallout1">
              <a:avLst>
                <a:gd name="adj1" fmla="val 56629"/>
                <a:gd name="adj2" fmla="val -6219"/>
                <a:gd name="adj3" fmla="val 27464"/>
                <a:gd name="adj4" fmla="val -54147"/>
              </a:avLst>
            </a:prstGeom>
            <a:noFill/>
            <a:ln w="9525" cap="flat" cmpd="sng" algn="ctr">
              <a:solidFill>
                <a:srgbClr val="80808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687879" y="4899671"/>
              <a:ext cx="1998921" cy="1168573"/>
            </a:xfrm>
            <a:prstGeom prst="rect">
              <a:avLst/>
            </a:prstGeom>
            <a:noFill/>
          </p:spPr>
          <p:txBody>
            <a:bodyPr wrap="square" lIns="0" tIns="36576" rIns="0" bIns="0" rtlCol="0">
              <a:spAutoFit/>
            </a:bodyPr>
            <a:lstStyle/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Select Treatment Option</a:t>
              </a:r>
            </a:p>
            <a:p>
              <a:pPr marL="342900" lvl="1" indent="-114300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</a:pPr>
              <a:r>
                <a:rPr lang="en-US" sz="1050" kern="0" baseline="0" dirty="0">
                  <a:latin typeface="Arial"/>
                </a:rPr>
                <a:t>Modify</a:t>
              </a:r>
            </a:p>
            <a:p>
              <a:pPr marL="342900" lvl="1" indent="-114300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</a:pPr>
              <a:r>
                <a:rPr lang="en-US" sz="1050" kern="0" baseline="0" dirty="0">
                  <a:latin typeface="Arial"/>
                </a:rPr>
                <a:t>Share</a:t>
              </a:r>
            </a:p>
            <a:p>
              <a:pPr marL="342900" lvl="1" indent="-114300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</a:pPr>
              <a:r>
                <a:rPr lang="en-US" sz="1050" kern="0" baseline="0" dirty="0">
                  <a:latin typeface="Arial"/>
                </a:rPr>
                <a:t>Avoid</a:t>
              </a:r>
            </a:p>
            <a:p>
              <a:pPr marL="342900" lvl="1" indent="-114300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anose="020B0604020202020204" pitchFamily="34" charset="0"/>
                <a:buChar char="-"/>
              </a:pPr>
              <a:r>
                <a:rPr lang="en-US" sz="1050" kern="0" baseline="0" dirty="0">
                  <a:latin typeface="Arial"/>
                </a:rPr>
                <a:t>Retain</a:t>
              </a:r>
            </a:p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Treat Risks</a:t>
              </a:r>
            </a:p>
            <a:p>
              <a:pPr marL="233363" marR="0" lvl="0" indent="-180975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8080"/>
                </a:buClr>
                <a:buSzPct val="70000"/>
                <a:buFont typeface="Arial" pitchFamily="34" charset="0"/>
                <a:buChar char="►"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/>
                </a:rPr>
                <a:t>Final Residual Risk</a:t>
              </a:r>
            </a:p>
          </p:txBody>
        </p:sp>
      </p:grpSp>
      <p:sp>
        <p:nvSpPr>
          <p:cNvPr id="89" name="TextBox 88"/>
          <p:cNvSpPr txBox="1"/>
          <p:nvPr/>
        </p:nvSpPr>
        <p:spPr>
          <a:xfrm rot="19492565">
            <a:off x="2779054" y="3382009"/>
            <a:ext cx="3409089" cy="315984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algn="ctr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US" sz="3200" dirty="0" smtClean="0"/>
              <a:t>Illustrative</a:t>
            </a:r>
          </a:p>
        </p:txBody>
      </p:sp>
    </p:spTree>
    <p:extLst>
      <p:ext uri="{BB962C8B-B14F-4D97-AF65-F5344CB8AC3E}">
        <p14:creationId xmlns:p14="http://schemas.microsoft.com/office/powerpoint/2010/main" val="27273955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C816AD-1822-4272-996D-6856F5548128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7A3FC4-A307-4185-8480-2319933E4B15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4101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ISRM Scope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057400"/>
            <a:ext cx="82295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SzPct val="75000"/>
            </a:pPr>
            <a:r>
              <a:rPr lang="en-US" sz="1600" i="1" kern="0" baseline="0" dirty="0">
                <a:solidFill>
                  <a:srgbClr val="425968"/>
                </a:solidFill>
                <a:latin typeface="Arial"/>
              </a:rPr>
              <a:t>&lt;The scope applies to all the information assets, technology infrastructure, information security practices and human resources involved in managing and supporting the IS environment&gt;</a:t>
            </a:r>
          </a:p>
          <a:p>
            <a:pPr algn="just">
              <a:buSzPct val="75000"/>
            </a:pPr>
            <a:endParaRPr lang="en-US" sz="1600" i="1" kern="0" baseline="0" dirty="0">
              <a:solidFill>
                <a:srgbClr val="425968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86405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C816AD-1822-4272-996D-6856F5548128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7A3FC4-A307-4185-8480-2319933E4B15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4101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Top 10 Information Security Risks</a:t>
            </a:r>
          </a:p>
        </p:txBody>
      </p:sp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363" y="2323701"/>
            <a:ext cx="6611273" cy="285789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 rot="19492565">
            <a:off x="2976261" y="3334792"/>
            <a:ext cx="3409089" cy="315984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algn="ctr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US" sz="3200" dirty="0" smtClean="0"/>
              <a:t>Illustrative</a:t>
            </a:r>
          </a:p>
        </p:txBody>
      </p:sp>
    </p:spTree>
    <p:extLst>
      <p:ext uri="{BB962C8B-B14F-4D97-AF65-F5344CB8AC3E}">
        <p14:creationId xmlns:p14="http://schemas.microsoft.com/office/powerpoint/2010/main" val="9366964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C816AD-1822-4272-996D-6856F5548128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7A3FC4-A307-4185-8480-2319933E4B15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4101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Initial &amp; Final Residual Risks</a:t>
            </a:r>
          </a:p>
        </p:txBody>
      </p:sp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915" y="2004813"/>
            <a:ext cx="7478169" cy="284837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 rot="19492565">
            <a:off x="2976261" y="3011141"/>
            <a:ext cx="3409089" cy="315984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algn="ctr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US" sz="3200" dirty="0" smtClean="0"/>
              <a:t>Illustrative</a:t>
            </a:r>
          </a:p>
        </p:txBody>
      </p:sp>
    </p:spTree>
    <p:extLst>
      <p:ext uri="{BB962C8B-B14F-4D97-AF65-F5344CB8AC3E}">
        <p14:creationId xmlns:p14="http://schemas.microsoft.com/office/powerpoint/2010/main" val="6772459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C816AD-1822-4272-996D-6856F5548128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7A3FC4-A307-4185-8480-2319933E4B15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4101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Risk Treatment Options</a:t>
            </a: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392" y="1985761"/>
            <a:ext cx="3877216" cy="28864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19492565">
            <a:off x="2976261" y="3011141"/>
            <a:ext cx="3409089" cy="315984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algn="ctr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US" sz="3200" dirty="0" smtClean="0"/>
              <a:t>Illustrative</a:t>
            </a:r>
          </a:p>
        </p:txBody>
      </p:sp>
    </p:spTree>
    <p:extLst>
      <p:ext uri="{BB962C8B-B14F-4D97-AF65-F5344CB8AC3E}">
        <p14:creationId xmlns:p14="http://schemas.microsoft.com/office/powerpoint/2010/main" val="17954788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C816AD-1822-4272-996D-6856F5548128}" type="datetime1">
              <a:rPr lang="en-US"/>
              <a:pPr>
                <a:defRPr/>
              </a:pPr>
              <a:t>5/8/2018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7A3FC4-A307-4185-8480-2319933E4B15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4101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Key Information Security Risks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1905000"/>
            <a:ext cx="8229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sz="1600" i="1" baseline="0" dirty="0" smtClean="0">
                <a:solidFill>
                  <a:srgbClr val="425968"/>
                </a:solidFill>
                <a:latin typeface="Arial"/>
              </a:rPr>
              <a:t>&lt;Provide a brief description of the top 10 IS risks; It shall include risk description, </a:t>
            </a:r>
            <a:r>
              <a:rPr lang="en-US" sz="1600" i="1" baseline="0" dirty="0">
                <a:solidFill>
                  <a:srgbClr val="425968"/>
                </a:solidFill>
                <a:latin typeface="Arial"/>
              </a:rPr>
              <a:t>initial and final residual </a:t>
            </a:r>
            <a:r>
              <a:rPr lang="en-US" sz="1600" i="1" baseline="0" dirty="0" smtClean="0">
                <a:solidFill>
                  <a:srgbClr val="425968"/>
                </a:solidFill>
                <a:latin typeface="Arial"/>
              </a:rPr>
              <a:t>risk rating, risk treatment option selected and risk owner&gt;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SzPct val="75000"/>
            </a:pPr>
            <a:endParaRPr lang="en-US" sz="1600" i="1" baseline="0" dirty="0">
              <a:solidFill>
                <a:srgbClr val="425968"/>
              </a:solidFill>
              <a:latin typeface="Arial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802776"/>
              </p:ext>
            </p:extLst>
          </p:nvPr>
        </p:nvGraphicFramePr>
        <p:xfrm>
          <a:off x="556438" y="2735996"/>
          <a:ext cx="8130364" cy="1890610"/>
        </p:xfrm>
        <a:graphic>
          <a:graphicData uri="http://schemas.openxmlformats.org/drawingml/2006/table">
            <a:tbl>
              <a:tblPr firstRow="1" bandRow="1"/>
              <a:tblGrid>
                <a:gridCol w="2032591"/>
                <a:gridCol w="2032591"/>
                <a:gridCol w="2032591"/>
                <a:gridCol w="2032591"/>
              </a:tblGrid>
              <a:tr h="386428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&lt;Information Security Risk&gt;</a:t>
                      </a:r>
                    </a:p>
                  </a:txBody>
                  <a:tcPr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Risk Reference #: 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00"/>
                    </a:solidFill>
                  </a:tcPr>
                </a:tc>
              </a:tr>
              <a:tr h="501394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&lt;Risk Description&gt;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anchor="ctr"/>
                </a:tc>
              </a:tr>
              <a:tr h="5013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/>
                        <a:t>Initial Residual</a:t>
                      </a:r>
                      <a:r>
                        <a:rPr lang="en-US" sz="1200" baseline="0" dirty="0" smtClean="0"/>
                        <a:t> Risk</a:t>
                      </a:r>
                      <a:endParaRPr lang="en-US" sz="1200" b="1" dirty="0"/>
                    </a:p>
                  </a:txBody>
                  <a:tcPr anchor="ctr"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1200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/>
                        <a:t>Final Residual Risk</a:t>
                      </a:r>
                      <a:endParaRPr lang="en-US" sz="1200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1200" b="1" dirty="0"/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13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/>
                        <a:t>Risk Treatment</a:t>
                      </a:r>
                      <a:r>
                        <a:rPr lang="en-US" sz="1200" baseline="0" dirty="0" smtClean="0"/>
                        <a:t> Option</a:t>
                      </a:r>
                      <a:endParaRPr lang="en-US" sz="1200" b="1" dirty="0"/>
                    </a:p>
                  </a:txBody>
                  <a:tcPr anchor="ctr">
                    <a:lnL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1200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200" dirty="0" smtClean="0"/>
                        <a:t>Risk Owner</a:t>
                      </a:r>
                      <a:endParaRPr lang="en-US" sz="1200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1200" b="1" dirty="0"/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FFE600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26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5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F22F17C86A334FA1E9E48D5009DBCC" ma:contentTypeVersion="2" ma:contentTypeDescription="Create a new document." ma:contentTypeScope="" ma:versionID="302539bb6e5258ad9f7867aecdf46739">
  <xsd:schema xmlns:xsd="http://www.w3.org/2001/XMLSchema" xmlns:xs="http://www.w3.org/2001/XMLSchema" xmlns:p="http://schemas.microsoft.com/office/2006/metadata/properties" xmlns:ns1="http://schemas.microsoft.com/sharepoint/v3" xmlns:ns2="4ef7c80a-fbd6-49c7-935f-58764b4f0202" targetNamespace="http://schemas.microsoft.com/office/2006/metadata/properties" ma:root="true" ma:fieldsID="d00494b05d2ec4eee3e2bb525787bca6" ns1:_="" ns2:_="">
    <xsd:import namespace="http://schemas.microsoft.com/sharepoint/v3"/>
    <xsd:import namespace="4ef7c80a-fbd6-49c7-935f-58764b4f0202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f7c80a-fbd6-49c7-935f-58764b4f0202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ef7c80a-fbd6-49c7-935f-58764b4f0202">YFMWYDFMDSHW-124-21</_dlc_DocId>
    <_dlc_DocIdUrl xmlns="4ef7c80a-fbd6-49c7-935f-58764b4f0202">
      <Url>http://ictqatar/Resources/Templates/_layouts/DocIdRedir.aspx?ID=YFMWYDFMDSHW-124-21</Url>
      <Description>YFMWYDFMDSHW-124-21</Description>
    </_dlc_DocIdUrl>
  </documentManagement>
</p:properties>
</file>

<file path=customXml/item4.xml><?xml version="1.0" encoding="utf-8"?>
<LongProperties xmlns="http://schemas.microsoft.com/office/2006/metadata/longProperties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3BCD338-51BD-40AD-82CD-437A7E2AF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ef7c80a-fbd6-49c7-935f-58764b4f0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73D840-3280-40EF-871E-81612998A7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7F0C58-520D-4C93-AD47-DF21D9B3A023}">
  <ds:schemaRefs>
    <ds:schemaRef ds:uri="http://schemas.microsoft.com/sharepoint/v3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4ef7c80a-fbd6-49c7-935f-58764b4f0202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795B19C4-CA1F-44C2-A64F-2395C03E70B8}">
  <ds:schemaRefs>
    <ds:schemaRef ds:uri="http://schemas.microsoft.com/office/2006/metadata/longProperties"/>
  </ds:schemaRefs>
</ds:datastoreItem>
</file>

<file path=customXml/itemProps5.xml><?xml version="1.0" encoding="utf-8"?>
<ds:datastoreItem xmlns:ds="http://schemas.openxmlformats.org/officeDocument/2006/customXml" ds:itemID="{9B3E1E24-D10C-442D-8EA0-E08FBA078652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3041</TotalTime>
  <Words>571</Words>
  <Application>Microsoft Office PowerPoint</Application>
  <PresentationFormat>On-screen Show (4:3)</PresentationFormat>
  <Paragraphs>153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ＭＳ Ｐゴシック</vt:lpstr>
      <vt:lpstr>Arial</vt:lpstr>
      <vt:lpstr>Blank Presentation</vt:lpstr>
      <vt:lpstr>IS Risk Management Report (Template)</vt:lpstr>
      <vt:lpstr>Table of Content</vt:lpstr>
      <vt:lpstr>Objective</vt:lpstr>
      <vt:lpstr>ISRM Methodology</vt:lpstr>
      <vt:lpstr>ISRM Scope</vt:lpstr>
      <vt:lpstr>Top 10 Information Security Risks</vt:lpstr>
      <vt:lpstr>Initial &amp; Final Residual Risks</vt:lpstr>
      <vt:lpstr>Risk Treatment Options</vt:lpstr>
      <vt:lpstr>Key Information Security Risks</vt:lpstr>
      <vt:lpstr>List of IS Risks - Retained</vt:lpstr>
      <vt:lpstr>List of IS Risks - Avoided</vt:lpstr>
      <vt:lpstr>List of IS Risks - Modified</vt:lpstr>
      <vt:lpstr>List of IS Risks - Shared</vt:lpstr>
      <vt:lpstr>PowerPoint Presentation</vt:lpstr>
    </vt:vector>
  </TitlesOfParts>
  <Company>ictQATAR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Template-PowerPoint-Presentation-Orange-n</dc:title>
  <dc:creator>Samar  Semaan</dc:creator>
  <cp:lastModifiedBy>SeifEldin Azhari Abd Elrahman NourEldin</cp:lastModifiedBy>
  <cp:revision>114</cp:revision>
  <dcterms:created xsi:type="dcterms:W3CDTF">2012-09-13T07:23:01Z</dcterms:created>
  <dcterms:modified xsi:type="dcterms:W3CDTF">2018-05-08T12:01:01Z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YFMWYDFMDSHW-124-17</vt:lpwstr>
  </property>
  <property fmtid="{D5CDD505-2E9C-101B-9397-08002B2CF9AE}" pid="3" name="_dlc_DocIdItemGuid">
    <vt:lpwstr>06d147ae-418f-490b-9977-752a8ad5328a</vt:lpwstr>
  </property>
  <property fmtid="{D5CDD505-2E9C-101B-9397-08002B2CF9AE}" pid="4" name="_dlc_DocIdUrl">
    <vt:lpwstr>http://ictqatar/Resources/Templates/_layouts/DocIdRedir.aspx?ID=YFMWYDFMDSHW-124-17, YFMWYDFMDSHW-124-17</vt:lpwstr>
  </property>
  <property fmtid="{D5CDD505-2E9C-101B-9397-08002B2CF9AE}" pid="5" name="ContentTypeId">
    <vt:lpwstr>0x01010073F22F17C86A334FA1E9E48D5009DBCC</vt:lpwstr>
  </property>
</Properties>
</file>